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p:regular r:id="rId48"/>
      <p:bold r:id="rId49"/>
      <p:italic r:id="rId50"/>
      <p:boldItalic r:id="rId51"/>
    </p:embeddedFont>
    <p:embeddedFont>
      <p:font typeface="Outfit"/>
      <p:regular r:id="rId52"/>
      <p:bold r:id="rId53"/>
    </p:embeddedFont>
    <p:embeddedFont>
      <p:font typeface="Epilogue"/>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A4A3A4"/>
          </p15:clr>
        </p15:guide>
        <p15:guide id="2" orient="horz" pos="1296">
          <p15:clr>
            <a:srgbClr val="747775"/>
          </p15:clr>
        </p15:guide>
        <p15:guide id="3" orient="horz" pos="1152">
          <p15:clr>
            <a:srgbClr val="747775"/>
          </p15:clr>
        </p15:guide>
        <p15:guide id="4" orient="horz" pos="1526">
          <p15:clr>
            <a:srgbClr val="747775"/>
          </p15:clr>
        </p15:guide>
        <p15:guide id="5" orient="horz" pos="1670">
          <p15:clr>
            <a:srgbClr val="747775"/>
          </p15:clr>
        </p15:guide>
        <p15:guide id="6" orient="horz" pos="1901">
          <p15:clr>
            <a:srgbClr val="747775"/>
          </p15:clr>
        </p15:guide>
        <p15:guide id="7" orient="horz" pos="2045">
          <p15:clr>
            <a:srgbClr val="747775"/>
          </p15:clr>
        </p15:guide>
        <p15:guide id="8" orient="horz" pos="2275">
          <p15:clr>
            <a:srgbClr val="747775"/>
          </p15:clr>
        </p15:guide>
        <p15:guide id="9" orient="horz" pos="2419">
          <p15:clr>
            <a:srgbClr val="747775"/>
          </p15:clr>
        </p15:guide>
        <p15:guide id="10" orient="horz" pos="2650">
          <p15:clr>
            <a:srgbClr val="747775"/>
          </p15:clr>
        </p15:guide>
        <p15:guide id="11" orient="horz" pos="279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1296" orient="horz"/>
        <p:guide pos="1152" orient="horz"/>
        <p:guide pos="1526" orient="horz"/>
        <p:guide pos="1670" orient="horz"/>
        <p:guide pos="1901" orient="horz"/>
        <p:guide pos="2045" orient="horz"/>
        <p:guide pos="2275" orient="horz"/>
        <p:guide pos="2419" orient="horz"/>
        <p:guide pos="2650" orient="horz"/>
        <p:guide pos="279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Outfit-bold.fntdata"/><Relationship Id="rId52" Type="http://schemas.openxmlformats.org/officeDocument/2006/relationships/font" Target="fonts/Outfit-regular.fntdata"/><Relationship Id="rId11" Type="http://schemas.openxmlformats.org/officeDocument/2006/relationships/slide" Target="slides/slide6.xml"/><Relationship Id="rId55" Type="http://schemas.openxmlformats.org/officeDocument/2006/relationships/font" Target="fonts/Epilogue-bold.fntdata"/><Relationship Id="rId10" Type="http://schemas.openxmlformats.org/officeDocument/2006/relationships/slide" Target="slides/slide5.xml"/><Relationship Id="rId54" Type="http://schemas.openxmlformats.org/officeDocument/2006/relationships/font" Target="fonts/Epilogue-regular.fntdata"/><Relationship Id="rId13" Type="http://schemas.openxmlformats.org/officeDocument/2006/relationships/slide" Target="slides/slide8.xml"/><Relationship Id="rId57" Type="http://schemas.openxmlformats.org/officeDocument/2006/relationships/font" Target="fonts/Epilogue-boldItalic.fntdata"/><Relationship Id="rId12" Type="http://schemas.openxmlformats.org/officeDocument/2006/relationships/slide" Target="slides/slide7.xml"/><Relationship Id="rId56" Type="http://schemas.openxmlformats.org/officeDocument/2006/relationships/font" Target="fonts/Epilogue-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gitalinclusion.org/resource/2025-dn-toolki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gitalinclusion.org/resource/digital-navigator-process-explainer/"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gitalinclusion.org/resource/intake-form-template/" TargetMode="External"/><Relationship Id="rId3" Type="http://schemas.openxmlformats.org/officeDocument/2006/relationships/hyperlink" Target="https://www.digitalinclusion.org/resource/skills-assessment-form-template/" TargetMode="External"/><Relationship Id="rId4" Type="http://schemas.openxmlformats.org/officeDocument/2006/relationships/hyperlink" Target="https://www.digitalinclusion.org/resource/tech-checkup-tool/" TargetMode="External"/><Relationship Id="rId5" Type="http://schemas.openxmlformats.org/officeDocument/2006/relationships/hyperlink" Target="https://www.digitalliteracyassessment.or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gitalinclusion.org/resource/intake-form-template/" TargetMode="External"/><Relationship Id="rId3" Type="http://schemas.openxmlformats.org/officeDocument/2006/relationships/hyperlink" Target="https://www.digitalinclusion.org/resource/skills-assessment-form-template/" TargetMode="External"/><Relationship Id="rId4" Type="http://schemas.openxmlformats.org/officeDocument/2006/relationships/hyperlink" Target="https://www.digitalinclusion.org/resource/tech-checkup-tool/" TargetMode="External"/><Relationship Id="rId5" Type="http://schemas.openxmlformats.org/officeDocument/2006/relationships/hyperlink" Target="https://www.digitalliteracyassessment.or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ilsr.org/wp-content/uploads/2022/04/ExpandingDeviceAvailabilityforBroadband.pdf" TargetMode="External"/><Relationship Id="rId3" Type="http://schemas.openxmlformats.org/officeDocument/2006/relationships/hyperlink" Target="https://digitunity.or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gitalinclusion.org/honor-roll-of-low-cost-plans/" TargetMode="External"/><Relationship Id="rId3" Type="http://schemas.openxmlformats.org/officeDocument/2006/relationships/hyperlink" Target="https://www.everyoneon.or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gitalinclusion.org/resource/dn-job-description/" TargetMode="External"/><Relationship Id="rId3" Type="http://schemas.openxmlformats.org/officeDocument/2006/relationships/hyperlink" Target="https://docs.google.com/document/d/1LCWTqGo6jgwYwCVjayPw7jj7YjNIM5I9RHvSne4Cg98/edit?usp=sharin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vents.humanitix.com/digital-navigator-training-2026-03-cohort" TargetMode="External"/><Relationship Id="rId3" Type="http://schemas.openxmlformats.org/officeDocument/2006/relationships/hyperlink" Target="https://digitallift.org/online-courses/" TargetMode="External"/><Relationship Id="rId4" Type="http://schemas.openxmlformats.org/officeDocument/2006/relationships/hyperlink" Target="https://www.coursera.org/specializations/goodwill-digital-navigator-certificate" TargetMode="External"/><Relationship Id="rId5" Type="http://schemas.openxmlformats.org/officeDocument/2006/relationships/hyperlink" Target="https://marylandersonline.umd.edu/give-help/marylanders-online-navigator-education-toolkit-monet/"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gitalinclusion.org/research-data/" TargetMode="External"/><Relationship Id="rId3" Type="http://schemas.openxmlformats.org/officeDocument/2006/relationships/hyperlink" Target="https://www.digitalinclusion.org/asset-mapping/" TargetMode="External"/><Relationship Id="rId4" Type="http://schemas.openxmlformats.org/officeDocument/2006/relationships/hyperlink" Target="https://www.digitalinclusion.org/resource/digital-equity-researcher-inventory/"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bogyIaCfwsE8lzqEHhhd3h4keUblfC9p9pvEv7UYhQ/edit?tab=t.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80aa50a940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80aa50a940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During COVID, p</a:t>
            </a:r>
            <a:r>
              <a:rPr lang="en">
                <a:solidFill>
                  <a:schemeClr val="dk1"/>
                </a:solidFill>
              </a:rPr>
              <a:t>ractitioners were seeing that devices were getting to people but not being turned on, that internet subsidies were being offered but not used. It became obvious that a new model had to be developed that addressed all a community member’s digital inclusion needs at once instead of just one part at a time.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term “digital navigator” was developed in 2020 and updated in 2024 to help bring together a community of practitioners doing similar work and provide a descriptor that was standard across many communities. Further the digital navigator model has evolved based on input and guidance from NDIA’s Digital Navigator Working Group and affiliate network.</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term DN was established to describe a model that emerged to</a:t>
            </a:r>
            <a:r>
              <a:rPr lang="en">
                <a:solidFill>
                  <a:schemeClr val="dk1"/>
                </a:solidFill>
              </a:rPr>
              <a:t> provide one-on-one, ongoing, holistic digital inclusion assistance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NDIA developed the model and convened a </a:t>
            </a:r>
            <a:r>
              <a:rPr b="1" lang="en">
                <a:solidFill>
                  <a:schemeClr val="dk1"/>
                </a:solidFill>
              </a:rPr>
              <a:t>working group</a:t>
            </a:r>
            <a:r>
              <a:rPr lang="en">
                <a:solidFill>
                  <a:schemeClr val="dk1"/>
                </a:solidFill>
              </a:rPr>
              <a:t> of digital inclusion practitioners to develop best practices.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Typical early programs operated over the phone for on-demand support with urgent need.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Different kinds of digital navigator programs have developed over time.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over the phone, in person, or on video calls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on-demand services or through appointments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support both urgent needs and long-term digital inclusion goals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Most digital navigators still provide general digital inclusion support, but now some also offer specialized support for specific needs–telehealth, healthcare, or workforce development–and diverse populations, including people with disabilities, returning citizens, higher education students, and caregivers to K-12 students.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digital navigator model is highly replicable and flexible enough to work in a number of different scenarios.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NDIA </a:t>
            </a:r>
            <a:r>
              <a:rPr lang="en">
                <a:solidFill>
                  <a:schemeClr val="dk1"/>
                </a:solidFill>
                <a:latin typeface="Roboto"/>
                <a:ea typeface="Roboto"/>
                <a:cs typeface="Roboto"/>
                <a:sym typeface="Roboto"/>
              </a:rPr>
              <a:t>continues to act as a hub for free tools, shared resources, and community support</a:t>
            </a:r>
            <a:r>
              <a:rPr lang="en">
                <a:solidFill>
                  <a:schemeClr val="dk1"/>
                </a:solidFill>
              </a:rPr>
              <a:t> to further define best practices for digital navigators.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NDIA intentionally does not “own” the model–it is open for everyone to implement.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digital navigator model was born in the NDIA community in 2020, when the pandemic changed our work in two key ways: (1) digital equity was more critical than ever, and (2) traditional methods of digital inclusion work were no longer viable due to social distancing. The term “digital navigator” was established to describe a model that emerged to provide one-on-one, ongoing, holistic digital inclusion assistance in areas such as connectivity, devices, and digital skills. Through conversations with the digital inclusion community, NDIA developed the model and convened a working group of digital inclusion practitioners to develop best practices.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Typical early digital navigator programs operated over the phone early in the pandemic, providing on-demand support for urgent needs related to general digital skills and access. Since then, we have seen a wide diversification of digital navigator programs, which now operate over the phone, in person, or on video calls. With on-demand services or through appointments, digital navigators support both urgent needs and long-term digital inclusion goals. Most digital navigators still provide general digital inclusion support, but now some also offer specialized support for specific needs–telehealth, healthcare, or workforce development–and diverse populations, including people with disabilities, returning citizens, higher education students, and caregivers to K-12 students.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digital navigator model is highly replicable and flexible enough to work in a number of different settings and community groups. As the source for the digital navigator model, NDIA is also a hub for free tools and resources (under creative commons) and continuous community sharing to further develop best practices for digital navigators. NDIA intentionally does not “own” the model–it is open for everyone to implement and adapt with the common goal of advancing digital equity. NDIA will continue engaging the digital inclusion community while defining variations, best practices, and lessons learned.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bb20c1a94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bb20c1a94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https://www.digitalinclusion.org/resource/2025-dn-toolkit/</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a81bb43ee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a81bb43ee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Abi</a:t>
            </a:r>
            <a:endParaRPr/>
          </a:p>
          <a:p>
            <a:pPr indent="0" lvl="0" marL="0" rtl="0" algn="l">
              <a:spcBef>
                <a:spcPts val="0"/>
              </a:spcBef>
              <a:spcAft>
                <a:spcPts val="0"/>
              </a:spcAft>
              <a:buNone/>
            </a:pPr>
            <a:r>
              <a:rPr lang="en"/>
              <a:t>Now we know what a DN is. Let’s look more in depth at what DNs do.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57aa71f75d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7aa71f75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Digital navigators consistently provide holistic, individualized support through repeated interactions. (as needed)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But what does that mean?</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24707a55d9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24707a55d9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Holistic means clients receive simultaneous support for the interconnected elements of digital inclusion.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means we try to connect people with resources to meet their needs for home internet, devices, and the skills they need to use them.</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24707a55d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24707a55d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Individualized means clients are supported to meet their unique goals in the way that works best for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means that DNs are largely working one-on-one with community members.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24707a55d9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24707a55d9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Consistent and repeated interactions mean a client has long-term support ensuring the solutions provided work.</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468f09eaf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1468f09eaf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So what does that look like in practice? This demonstrate what happens during a digital navigator’s interaction with an individual.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DN asks a set of questions to assess their needs and existing resources.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Together DN &amp; client evaluate and discuss the needs that have become apparent. These conversations include learning what the Community member prioritizes, how they would prefer to have those needs addressed, and what their goals are.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DN recommend digitals skills training, options for affordable connectivity, and devices that might be appropriate for their needs, even if the client only requests assistance in one area.</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After client accesses these resources the DN will check-in to learn if the resources met their need and if additional support in needed. They'll evaluate their progress and they may return to an earlier step to refer to more resources and discuss how their needs may have evolved.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process will repeat as many times as necessary until an individual feels that all their needs are met or they are prepared to take next steps towards their goals independently.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Share: </a:t>
            </a:r>
            <a:r>
              <a:rPr lang="en" u="sng">
                <a:solidFill>
                  <a:schemeClr val="hlink"/>
                </a:solidFill>
                <a:hlinkClick r:id="rId2"/>
              </a:rPr>
              <a:t>https://www.digitalinclusion.org/resource/digital-navigator-process-explainer/</a:t>
            </a:r>
            <a:r>
              <a:rPr lang="en">
                <a:solidFill>
                  <a:schemeClr val="dk1"/>
                </a:solidFill>
              </a:rPr>
              <a:t>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b780174660_0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1b780174660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Digital navigators should learn about: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client goals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existing skills and resources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client priorities &amp; preferences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Intake Form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Skills Assessment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Northstar Digital Literacy Assessment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bb20c1a94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bb20c1a94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https://www.digitalinclusion.org/resource/intake-form-template/</a:t>
            </a:r>
            <a:r>
              <a:rPr lang="en"/>
              <a:t> </a:t>
            </a:r>
            <a:endParaRPr/>
          </a:p>
          <a:p>
            <a:pPr indent="0" lvl="0" marL="0" rtl="0" algn="l">
              <a:spcBef>
                <a:spcPts val="0"/>
              </a:spcBef>
              <a:spcAft>
                <a:spcPts val="0"/>
              </a:spcAft>
              <a:buNone/>
            </a:pPr>
            <a:r>
              <a:rPr lang="en" u="sng">
                <a:solidFill>
                  <a:schemeClr val="hlink"/>
                </a:solidFill>
                <a:hlinkClick r:id="rId3"/>
              </a:rPr>
              <a:t>https://www.digitalinclusion.org/resource/skills-assessment-form-template/</a:t>
            </a:r>
            <a:endParaRPr/>
          </a:p>
          <a:p>
            <a:pPr indent="0" lvl="0" marL="0" rtl="0" algn="l">
              <a:spcBef>
                <a:spcPts val="0"/>
              </a:spcBef>
              <a:spcAft>
                <a:spcPts val="0"/>
              </a:spcAft>
              <a:buNone/>
            </a:pPr>
            <a:r>
              <a:rPr lang="en" u="sng">
                <a:solidFill>
                  <a:schemeClr val="hlink"/>
                </a:solidFill>
                <a:hlinkClick r:id="rId4"/>
              </a:rPr>
              <a:t>https://www.digitalinclusion.org/resource/tech-checkup-tool/</a:t>
            </a:r>
            <a:endParaRPr/>
          </a:p>
          <a:p>
            <a:pPr indent="0" lvl="0" marL="0" rtl="0" algn="l">
              <a:spcBef>
                <a:spcPts val="0"/>
              </a:spcBef>
              <a:spcAft>
                <a:spcPts val="0"/>
              </a:spcAft>
              <a:buNone/>
            </a:pPr>
            <a:r>
              <a:rPr lang="en" u="sng">
                <a:solidFill>
                  <a:schemeClr val="hlink"/>
                </a:solidFill>
                <a:hlinkClick r:id="rId5"/>
              </a:rPr>
              <a:t>https://www.digitalliteracyassessment.org/</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7aa71f75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7aa71f75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0643695e6f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20643695e6f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Three types of digital skills support:</a:t>
            </a:r>
            <a:endParaRPr b="1">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Coaching &amp; Referral:</a:t>
            </a:r>
            <a:r>
              <a:rPr lang="en">
                <a:solidFill>
                  <a:schemeClr val="dk1"/>
                </a:solidFill>
              </a:rPr>
              <a:t> refer clients to resources for learning skills independently between check-in meetings</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1:1 Instruction: </a:t>
            </a:r>
            <a:r>
              <a:rPr lang="en">
                <a:solidFill>
                  <a:schemeClr val="dk1"/>
                </a:solidFill>
              </a:rPr>
              <a:t>provide personalized, individual instruction over a series of meetings</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Group Instruction: </a:t>
            </a:r>
            <a:r>
              <a:rPr lang="en">
                <a:solidFill>
                  <a:schemeClr val="dk1"/>
                </a:solidFill>
              </a:rPr>
              <a:t>In some cases, DNs teach group classes. Participants are also supported by one on one interactions with DN.</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Resource:</a:t>
            </a:r>
            <a:r>
              <a:rPr lang="en">
                <a:solidFill>
                  <a:schemeClr val="dk1"/>
                </a:solidFill>
              </a:rPr>
              <a:t> NDIA blog as a guide to digital skills resources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Coaching &amp; Referral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DNs may refer clients to resources for learning skills independently between check-in meetings to discuss questions and progress. They may also refer clients to group classes or organizations that support specialized skills.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1:1 Instruction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Clients receive personalized, individual instruction over a series of meetings as they learn digital skills relevant to their needs and at their pace.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Group Instruction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some cases, DNs teach group classes. Topics are responsive to community requests. Groups provide opportunities for communities of learning and efficiency. Participants are also supported by one on one interactions with DN.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Resource: NDIA blog as a guide to digital skills resources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bb20c1a94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bb20c1a94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https://www.digitalinclusion.org/resource/intake-form-template/</a:t>
            </a:r>
            <a:r>
              <a:rPr lang="en"/>
              <a:t> </a:t>
            </a:r>
            <a:endParaRPr/>
          </a:p>
          <a:p>
            <a:pPr indent="0" lvl="0" marL="0" rtl="0" algn="l">
              <a:spcBef>
                <a:spcPts val="0"/>
              </a:spcBef>
              <a:spcAft>
                <a:spcPts val="0"/>
              </a:spcAft>
              <a:buNone/>
            </a:pPr>
            <a:r>
              <a:rPr lang="en" u="sng">
                <a:solidFill>
                  <a:schemeClr val="hlink"/>
                </a:solidFill>
                <a:hlinkClick r:id="rId3"/>
              </a:rPr>
              <a:t>https://www.digitalinclusion.org/resource/skills-assessment-form-template/</a:t>
            </a:r>
            <a:endParaRPr/>
          </a:p>
          <a:p>
            <a:pPr indent="0" lvl="0" marL="0" rtl="0" algn="l">
              <a:spcBef>
                <a:spcPts val="0"/>
              </a:spcBef>
              <a:spcAft>
                <a:spcPts val="0"/>
              </a:spcAft>
              <a:buNone/>
            </a:pPr>
            <a:r>
              <a:rPr lang="en" u="sng">
                <a:solidFill>
                  <a:schemeClr val="hlink"/>
                </a:solidFill>
                <a:hlinkClick r:id="rId4"/>
              </a:rPr>
              <a:t>https://www.digitalinclusion.org/resource/tech-checkup-tool/</a:t>
            </a:r>
            <a:endParaRPr/>
          </a:p>
          <a:p>
            <a:pPr indent="0" lvl="0" marL="0" rtl="0" algn="l">
              <a:spcBef>
                <a:spcPts val="0"/>
              </a:spcBef>
              <a:spcAft>
                <a:spcPts val="0"/>
              </a:spcAft>
              <a:buNone/>
            </a:pPr>
            <a:r>
              <a:rPr lang="en" u="sng">
                <a:solidFill>
                  <a:schemeClr val="hlink"/>
                </a:solidFill>
                <a:hlinkClick r:id="rId5"/>
              </a:rPr>
              <a:t>https://www.digitalliteracyassessment.org/</a:t>
            </a: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0643695e6f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20643695e6f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Two types of digital skills support: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Directly provide devices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Refer to device programs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 digital navigators should be prepared to provide guidance for selecting an appropriate device.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Resources: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Expanding Device Availability for Broadband explainer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Digitunity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bb20c1a94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bb20c1a94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22222"/>
              </a:buClr>
              <a:buSzPts val="1200"/>
              <a:buFont typeface="Epilogue"/>
              <a:buChar char="●"/>
            </a:pPr>
            <a:r>
              <a:rPr lang="en" sz="1200" u="sng">
                <a:solidFill>
                  <a:schemeClr val="hlink"/>
                </a:solidFill>
                <a:latin typeface="Epilogue"/>
                <a:ea typeface="Epilogue"/>
                <a:cs typeface="Epilogue"/>
                <a:sym typeface="Epilogue"/>
                <a:hlinkClick r:id="rId2"/>
              </a:rPr>
              <a:t>https://cdn.ilsr.org/wp-content/uploads/2022/04/ExpandingDeviceAvailabilityforBroadband.pdf</a:t>
            </a:r>
            <a:r>
              <a:rPr lang="en" sz="1200">
                <a:solidFill>
                  <a:srgbClr val="222222"/>
                </a:solidFill>
                <a:latin typeface="Epilogue"/>
                <a:ea typeface="Epilogue"/>
                <a:cs typeface="Epilogue"/>
                <a:sym typeface="Epilogue"/>
              </a:rPr>
              <a:t> </a:t>
            </a:r>
            <a:endParaRPr sz="1200">
              <a:solidFill>
                <a:srgbClr val="222222"/>
              </a:solidFill>
              <a:latin typeface="Epilogue"/>
              <a:ea typeface="Epilogue"/>
              <a:cs typeface="Epilogue"/>
              <a:sym typeface="Epilogue"/>
            </a:endParaRPr>
          </a:p>
          <a:p>
            <a:pPr indent="-304800" lvl="0" marL="457200" rtl="0" algn="l">
              <a:lnSpc>
                <a:spcPct val="115000"/>
              </a:lnSpc>
              <a:spcBef>
                <a:spcPts val="0"/>
              </a:spcBef>
              <a:spcAft>
                <a:spcPts val="0"/>
              </a:spcAft>
              <a:buClr>
                <a:srgbClr val="222222"/>
              </a:buClr>
              <a:buSzPts val="1200"/>
              <a:buFont typeface="Epilogue"/>
              <a:buChar char="●"/>
            </a:pPr>
            <a:r>
              <a:rPr lang="en" sz="1200" u="sng">
                <a:solidFill>
                  <a:schemeClr val="hlink"/>
                </a:solidFill>
                <a:latin typeface="Epilogue"/>
                <a:ea typeface="Epilogue"/>
                <a:cs typeface="Epilogue"/>
                <a:sym typeface="Epilogue"/>
                <a:hlinkClick r:id="rId3"/>
              </a:rPr>
              <a:t>https://digitunity.org/</a:t>
            </a:r>
            <a:r>
              <a:rPr lang="en" sz="1200">
                <a:latin typeface="Epilogue"/>
                <a:ea typeface="Epilogue"/>
                <a:cs typeface="Epilogue"/>
                <a:sym typeface="Epilogue"/>
              </a:rPr>
              <a:t> </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5b5b2eefae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25b5b2eefae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provide assistance, digital navigators: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understand available connectivity options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are prepared to discuss pros and cons based on client needs and priorities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know how to access free and low-cost connectivity options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Resources: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Free &amp; Low-Cost Internet Plans 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ACP Resource Page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bb20c1a94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bb20c1a94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https://www.digitalinclusion.org/honor-roll-of-low-cost-plans/</a:t>
            </a:r>
            <a:r>
              <a:rPr lang="en"/>
              <a:t> </a:t>
            </a:r>
            <a:endParaRPr/>
          </a:p>
          <a:p>
            <a:pPr indent="0" lvl="0" marL="0" rtl="0" algn="l">
              <a:spcBef>
                <a:spcPts val="0"/>
              </a:spcBef>
              <a:spcAft>
                <a:spcPts val="0"/>
              </a:spcAft>
              <a:buNone/>
            </a:pPr>
            <a:r>
              <a:rPr lang="en" u="sng">
                <a:solidFill>
                  <a:schemeClr val="hlink"/>
                </a:solidFill>
                <a:hlinkClick r:id="rId3"/>
              </a:rPr>
              <a:t>https://www.everyoneon.org/</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17ab819d12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17ab819d12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what are the skills you think would be necessary to be a successful digital navigator?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80aa50a940_0_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There are some critical skills and aptitudes identified by digital inclusion practitioners, which are captured in a baseline job description that is available on our website.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First of all, we recommend hiring from whatever community is being served because that will ensure that digital navigators will have a strong cultural competency and a basis of existing trust.</a:t>
            </a:r>
            <a:endParaRPr sz="1400">
              <a:solidFill>
                <a:srgbClr val="454545"/>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Char char="○"/>
            </a:pPr>
            <a:r>
              <a:rPr lang="en" sz="1400">
                <a:solidFill>
                  <a:srgbClr val="454545"/>
                </a:solidFill>
                <a:latin typeface="Roboto"/>
                <a:ea typeface="Roboto"/>
                <a:cs typeface="Roboto"/>
                <a:sym typeface="Roboto"/>
              </a:rPr>
              <a:t>Teaching</a:t>
            </a:r>
            <a:r>
              <a:rPr b="1" lang="en" sz="1400">
                <a:solidFill>
                  <a:srgbClr val="454545"/>
                </a:solidFill>
                <a:latin typeface="Roboto"/>
                <a:ea typeface="Roboto"/>
                <a:cs typeface="Roboto"/>
                <a:sym typeface="Roboto"/>
              </a:rPr>
              <a:t> ​basic technological concepts </a:t>
            </a:r>
            <a:r>
              <a:rPr lang="en" sz="1400">
                <a:solidFill>
                  <a:srgbClr val="454545"/>
                </a:solidFill>
                <a:latin typeface="Roboto"/>
                <a:ea typeface="Roboto"/>
                <a:cs typeface="Roboto"/>
                <a:sym typeface="Roboto"/>
              </a:rPr>
              <a:t>related to internet services, computer and device characteristics, and common online services and applications.</a:t>
            </a:r>
            <a:endParaRPr sz="1400">
              <a:solidFill>
                <a:srgbClr val="454545"/>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Char char="○"/>
            </a:pPr>
            <a:r>
              <a:rPr b="1" lang="en" sz="1400">
                <a:solidFill>
                  <a:srgbClr val="454545"/>
                </a:solidFill>
                <a:latin typeface="Roboto"/>
                <a:ea typeface="Roboto"/>
                <a:cs typeface="Roboto"/>
                <a:sym typeface="Roboto"/>
              </a:rPr>
              <a:t>Self-organization, language capacity, humor, and cultural competency.</a:t>
            </a:r>
            <a:endParaRPr b="1" sz="1400">
              <a:solidFill>
                <a:srgbClr val="454545"/>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Char char="○"/>
            </a:pPr>
            <a:r>
              <a:rPr lang="en" sz="1400">
                <a:solidFill>
                  <a:srgbClr val="454545"/>
                </a:solidFill>
                <a:latin typeface="Roboto"/>
                <a:ea typeface="Roboto"/>
                <a:cs typeface="Roboto"/>
                <a:sym typeface="Roboto"/>
              </a:rPr>
              <a:t>Ability to </a:t>
            </a:r>
            <a:r>
              <a:rPr b="1" lang="en" sz="1400">
                <a:solidFill>
                  <a:srgbClr val="454545"/>
                </a:solidFill>
                <a:latin typeface="Roboto"/>
                <a:ea typeface="Roboto"/>
                <a:cs typeface="Roboto"/>
                <a:sym typeface="Roboto"/>
              </a:rPr>
              <a:t>creatively solve problems</a:t>
            </a:r>
            <a:r>
              <a:rPr lang="en" sz="1400">
                <a:solidFill>
                  <a:srgbClr val="454545"/>
                </a:solidFill>
                <a:latin typeface="Roboto"/>
                <a:ea typeface="Roboto"/>
                <a:cs typeface="Roboto"/>
                <a:sym typeface="Roboto"/>
              </a:rPr>
              <a:t>, and negotiate and handle stressful situations in a positive manner.</a:t>
            </a:r>
            <a:endParaRPr sz="1400">
              <a:solidFill>
                <a:srgbClr val="454545"/>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Char char="○"/>
            </a:pPr>
            <a:r>
              <a:rPr lang="en" sz="1400">
                <a:solidFill>
                  <a:srgbClr val="454545"/>
                </a:solidFill>
                <a:latin typeface="Roboto"/>
                <a:ea typeface="Roboto"/>
                <a:cs typeface="Roboto"/>
                <a:sym typeface="Roboto"/>
              </a:rPr>
              <a:t>Ability to provide </a:t>
            </a:r>
            <a:r>
              <a:rPr b="1" lang="en" sz="1400">
                <a:solidFill>
                  <a:srgbClr val="454545"/>
                </a:solidFill>
                <a:latin typeface="Roboto"/>
                <a:ea typeface="Roboto"/>
                <a:cs typeface="Roboto"/>
                <a:sym typeface="Roboto"/>
              </a:rPr>
              <a:t>excellent customer service</a:t>
            </a:r>
            <a:r>
              <a:rPr lang="en" sz="1400">
                <a:solidFill>
                  <a:srgbClr val="454545"/>
                </a:solidFill>
                <a:latin typeface="Roboto"/>
                <a:ea typeface="Roboto"/>
                <a:cs typeface="Roboto"/>
                <a:sym typeface="Roboto"/>
              </a:rPr>
              <a:t>,</a:t>
            </a:r>
            <a:r>
              <a:rPr b="1" lang="en" sz="1400">
                <a:solidFill>
                  <a:srgbClr val="454545"/>
                </a:solidFill>
                <a:latin typeface="Roboto"/>
                <a:ea typeface="Roboto"/>
                <a:cs typeface="Roboto"/>
                <a:sym typeface="Roboto"/>
              </a:rPr>
              <a:t> </a:t>
            </a:r>
            <a:r>
              <a:rPr lang="en" sz="1400">
                <a:solidFill>
                  <a:srgbClr val="454545"/>
                </a:solidFill>
                <a:latin typeface="Roboto"/>
                <a:ea typeface="Roboto"/>
                <a:cs typeface="Roboto"/>
                <a:sym typeface="Roboto"/>
              </a:rPr>
              <a:t>establish appropriate boundaries with clients, and ​to demonstrate innovation and flexibility.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Digital Navigators do not need to be I.T. experts but they do need to have a basic understanding of Technology Concepts. They should be comfortable enough to learn new technology skills independently as needed.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So rather than seeking folks with a strong technical background, it is important that digital navigators can communicate with clients in language they can understand, with good humor, and creatively solve problems while providing excellent customer service.</a:t>
            </a:r>
            <a:endParaRPr sz="1300">
              <a:latin typeface="Roboto"/>
              <a:ea typeface="Roboto"/>
              <a:cs typeface="Roboto"/>
              <a:sym typeface="Roboto"/>
            </a:endParaRPr>
          </a:p>
        </p:txBody>
      </p:sp>
      <p:sp>
        <p:nvSpPr>
          <p:cNvPr id="351" name="Google Shape;351;g280aa50a940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bb20c1a94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bb20c1a94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https://www.digitalinclusion.org/resource/dn-job-description/</a:t>
            </a:r>
            <a:r>
              <a:rPr lang="en"/>
              <a:t> </a:t>
            </a:r>
            <a:endParaRPr/>
          </a:p>
          <a:p>
            <a:pPr indent="0" lvl="0" marL="0" rtl="0" algn="l">
              <a:spcBef>
                <a:spcPts val="0"/>
              </a:spcBef>
              <a:spcAft>
                <a:spcPts val="0"/>
              </a:spcAft>
              <a:buNone/>
            </a:pPr>
            <a:r>
              <a:rPr lang="en" u="sng">
                <a:solidFill>
                  <a:schemeClr val="hlink"/>
                </a:solidFill>
                <a:hlinkClick r:id="rId3"/>
              </a:rPr>
              <a:t>https://docs.google.com/document/d/1LCWTqGo6jgwYwCVjayPw7jj7YjNIM5I9RHvSne4Cg98/edit?usp=sharing</a:t>
            </a:r>
            <a:r>
              <a:rPr lang="en"/>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43cd1d4d0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43cd1d4d0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ND</a:t>
            </a:r>
            <a:r>
              <a:rPr lang="en">
                <a:solidFill>
                  <a:schemeClr val="dk1"/>
                </a:solidFill>
              </a:rPr>
              <a:t>IA has developed an initial training for digital navigators that we typically provided remotely in about </a:t>
            </a:r>
            <a:r>
              <a:rPr lang="en">
                <a:solidFill>
                  <a:schemeClr val="dk1"/>
                </a:solidFill>
              </a:rPr>
              <a:t>6 hours </a:t>
            </a:r>
            <a:r>
              <a:rPr lang="en">
                <a:solidFill>
                  <a:schemeClr val="dk1"/>
                </a:solidFill>
              </a:rPr>
              <a:t>for groups that choose to contract with us.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objectives for that training are that: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 Trainees will understand and recognize what Digital Inclusion is and how activities support building digital equity in their communities.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2. They will be equipped with the resources and local information necessary to address Digital Inclusion holistically. This means they are able to reliably assess client need and recommend courses of action regarding the three primary areas of need that we’ve discussed.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Areas of Training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Orientation to Digital Inclusion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Digital Divide Data &amp;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Understanding Audience &amp; their Needs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Asset Mapping &amp; Resources including: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Digital Skills &amp; Frameworks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Internet Options &amp; the Affordable Connectivity Program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Evaluation &amp; Reporting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Just to give a perspective of what training DNs might look like, NDIA has developed an initial training for digital navigators that we typically provided remotely in about 6 hours across 4 days for groups that choose to contract with us.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objectives for that training are that: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1. Trainees will understand and recognize what Digital Inclusion is and how activities support building digital equity in their communities.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2. They will be equipped with the resources and local information necessary to address Digital Inclusion holistically. This means they are able to reliably assess client need and recommend courses of action regarding the three primary areas of need that we’ve discussed.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do this by beginning with an orientation to DI generally, and then guide DNs in learning about the data and research available on their target audience.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With those two components, DNs are equipped to understand their audience and their needs. We build on that by training DNs to uncover information about those needs through conversations with individuals, for example, if an individual says they want to start online banking, they may first need help establishing an email address and they may wish to learn about online security so that they feel comfortable interacting with their bank online. So DNs are trained to drill down into a request to determine what steps might need to be taken to reach the goal an individual presents.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also lead DNs in mapping the assets and resources available to them and their audience locally, so they are familiar and comfortable with providing those options as needed.</a:t>
            </a:r>
            <a:endParaRPr>
              <a:solidFill>
                <a:schemeClr val="dk1"/>
              </a:solidFill>
            </a:endParaRPr>
          </a:p>
          <a:p>
            <a:pPr indent="0" lvl="0" marL="0" rtl="0" algn="l">
              <a:lnSpc>
                <a:spcPct val="115000"/>
              </a:lnSpc>
              <a:spcBef>
                <a:spcPts val="0"/>
              </a:spcBef>
              <a:spcAft>
                <a:spcPts val="0"/>
              </a:spcAft>
              <a:buNone/>
            </a:pPr>
            <a:r>
              <a:rPr lang="en">
                <a:solidFill>
                  <a:schemeClr val="dk1"/>
                </a:solidFill>
              </a:rPr>
              <a:t>And of course we teach DNs to gather data for the evaluation and reporting on their program.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231a8ff044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231a8ff044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bb20c1a94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bb20c1a94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https://events.humanitix.com/digital-navigator-training-2026-03-cohort</a:t>
            </a:r>
            <a:endParaRPr/>
          </a:p>
          <a:p>
            <a:pPr indent="0" lvl="0" marL="0" rtl="0" algn="l">
              <a:spcBef>
                <a:spcPts val="0"/>
              </a:spcBef>
              <a:spcAft>
                <a:spcPts val="0"/>
              </a:spcAft>
              <a:buNone/>
            </a:pPr>
            <a:r>
              <a:rPr lang="en" u="sng">
                <a:solidFill>
                  <a:schemeClr val="hlink"/>
                </a:solidFill>
                <a:hlinkClick r:id="rId3"/>
              </a:rPr>
              <a:t>https://digitallift.org/online-courses/</a:t>
            </a:r>
            <a:endParaRPr/>
          </a:p>
          <a:p>
            <a:pPr indent="0" lvl="0" marL="0" rtl="0" algn="l">
              <a:spcBef>
                <a:spcPts val="0"/>
              </a:spcBef>
              <a:spcAft>
                <a:spcPts val="0"/>
              </a:spcAft>
              <a:buNone/>
            </a:pPr>
            <a:r>
              <a:rPr lang="en" u="sng">
                <a:solidFill>
                  <a:schemeClr val="hlink"/>
                </a:solidFill>
                <a:hlinkClick r:id="rId4"/>
              </a:rPr>
              <a:t>https://www.coursera.org/specializations/goodwill-digital-navigator-certificate</a:t>
            </a:r>
            <a:endParaRPr/>
          </a:p>
          <a:p>
            <a:pPr indent="0" lvl="0" marL="0" rtl="0" algn="l">
              <a:spcBef>
                <a:spcPts val="0"/>
              </a:spcBef>
              <a:spcAft>
                <a:spcPts val="0"/>
              </a:spcAft>
              <a:buNone/>
            </a:pPr>
            <a:r>
              <a:rPr lang="en" u="sng">
                <a:solidFill>
                  <a:schemeClr val="hlink"/>
                </a:solidFill>
                <a:hlinkClick r:id="rId5"/>
              </a:rPr>
              <a:t>https://marylandersonline.umd.edu/give-help/marylanders-online-navigator-education-toolkit-monet/</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17ab819d12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17ab819d1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model is flexible and had been adapted to a variety of situations, for example: </a:t>
            </a:r>
            <a:endParaRPr/>
          </a:p>
          <a:p>
            <a:pPr indent="-298450" lvl="0" marL="457200" rtl="0" algn="l">
              <a:spcBef>
                <a:spcPts val="0"/>
              </a:spcBef>
              <a:spcAft>
                <a:spcPts val="0"/>
              </a:spcAft>
              <a:buSzPts val="1100"/>
              <a:buChar char="●"/>
            </a:pPr>
            <a:r>
              <a:rPr lang="en"/>
              <a:t>cross-trained staff across a region, </a:t>
            </a:r>
            <a:endParaRPr/>
          </a:p>
          <a:p>
            <a:pPr indent="-298450" lvl="0" marL="457200" rtl="0" algn="l">
              <a:spcBef>
                <a:spcPts val="0"/>
              </a:spcBef>
              <a:spcAft>
                <a:spcPts val="0"/>
              </a:spcAft>
              <a:buSzPts val="1100"/>
              <a:buChar char="●"/>
            </a:pPr>
            <a:r>
              <a:rPr lang="en"/>
              <a:t>embedded interns serving within community partners while receiving centralized support</a:t>
            </a:r>
            <a:endParaRPr/>
          </a:p>
          <a:p>
            <a:pPr indent="-298450" lvl="0" marL="457200" rtl="0" algn="l">
              <a:spcBef>
                <a:spcPts val="0"/>
              </a:spcBef>
              <a:spcAft>
                <a:spcPts val="0"/>
              </a:spcAft>
              <a:buSzPts val="1100"/>
              <a:buChar char="●"/>
            </a:pPr>
            <a:r>
              <a:rPr lang="en"/>
              <a:t>dedicated full-time hires adding DN to their organization’s existing services.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may be other successful staffing scenarios.</a:t>
            </a:r>
            <a:endParaRPr/>
          </a:p>
          <a:p>
            <a:pPr indent="0" lvl="0" marL="0" rtl="0" algn="l">
              <a:spcBef>
                <a:spcPts val="0"/>
              </a:spcBef>
              <a:spcAft>
                <a:spcPts val="0"/>
              </a:spcAft>
              <a:buNone/>
            </a:pPr>
            <a:r>
              <a:rPr lang="en"/>
              <a:t>We’ve also seen skilled volunteers and decentralized coordinated digital navigators across a community like in Charlotte and Columbus</a:t>
            </a:r>
            <a:endParaRPr/>
          </a:p>
          <a:p>
            <a:pPr indent="-298450" lvl="0" marL="457200" rtl="0" algn="l">
              <a:spcBef>
                <a:spcPts val="0"/>
              </a:spcBef>
              <a:spcAft>
                <a:spcPts val="0"/>
              </a:spcAft>
              <a:buClr>
                <a:schemeClr val="dk1"/>
              </a:buClr>
              <a:buSzPts val="1100"/>
              <a:buChar char="●"/>
            </a:pPr>
            <a:r>
              <a:rPr lang="en">
                <a:solidFill>
                  <a:schemeClr val="dk1"/>
                </a:solidFill>
              </a:rPr>
              <a:t>Caution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Low-pay and part-time positions lead to turnover and less effective support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Volunteers </a:t>
            </a:r>
            <a:r>
              <a:rPr lang="en">
                <a:solidFill>
                  <a:schemeClr val="dk1"/>
                </a:solidFill>
              </a:rPr>
              <a:t>may</a:t>
            </a:r>
            <a:r>
              <a:rPr lang="en">
                <a:solidFill>
                  <a:schemeClr val="dk1"/>
                </a:solidFill>
              </a:rPr>
              <a:t> not have the same scheduling commitments, removing the consistency from the digital navigator experience. High turnover rates for casual volunteers can also result in a much heavier lift for training.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2ad7b81d8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2ad7b81d8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17ab819d1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17ab819d1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231a8ff044_0_1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231a8ff044_0_1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Programs target clients in their communities based on need and alignment with their organizational mission.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Examples: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Denver public library offers digital navigator services in branches in neighborhoods with high numbers of digitally disconnected households.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Seattle Housing Authority - Targeted English Language Learners, and partnered with local organizations to provide assistance in Somali, Vietnamese, Spanish and more.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Digital Connect Initiative - Gila River, partners with elder center to pair digital skills learning circles with meals and provides instruction on tablets distributed by the Tribal Council.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NDIA’s Data and Research Page describes available data sources</a:t>
            </a:r>
            <a:endParaRPr>
              <a:solidFill>
                <a:schemeClr val="dk1"/>
              </a:solidFill>
            </a:endParaRPr>
          </a:p>
          <a:p>
            <a:pPr indent="-298450" lvl="1" marL="914400" rtl="0" algn="l">
              <a:spcBef>
                <a:spcPts val="0"/>
              </a:spcBef>
              <a:spcAft>
                <a:spcPts val="0"/>
              </a:spcAft>
              <a:buSzPts val="1100"/>
              <a:buChar char="○"/>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bb20c1a94b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bb20c1a94b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https://www.digitalinclusion.org/research-data/</a:t>
            </a:r>
            <a:r>
              <a:rPr lang="en"/>
              <a:t> </a:t>
            </a:r>
            <a:endParaRPr/>
          </a:p>
          <a:p>
            <a:pPr indent="0" lvl="0" marL="0" rtl="0" algn="l">
              <a:spcBef>
                <a:spcPts val="0"/>
              </a:spcBef>
              <a:spcAft>
                <a:spcPts val="0"/>
              </a:spcAft>
              <a:buNone/>
            </a:pPr>
            <a:r>
              <a:rPr lang="en" u="sng">
                <a:solidFill>
                  <a:schemeClr val="hlink"/>
                </a:solidFill>
                <a:hlinkClick r:id="rId3"/>
              </a:rPr>
              <a:t>https://www.digitalinclusion.org/asset-mapping/</a:t>
            </a:r>
            <a:r>
              <a:rPr lang="en"/>
              <a:t> </a:t>
            </a:r>
            <a:endParaRPr/>
          </a:p>
          <a:p>
            <a:pPr indent="0" lvl="0" marL="0" rtl="0" algn="l">
              <a:spcBef>
                <a:spcPts val="0"/>
              </a:spcBef>
              <a:spcAft>
                <a:spcPts val="0"/>
              </a:spcAft>
              <a:buNone/>
            </a:pPr>
            <a:r>
              <a:rPr lang="en" u="sng">
                <a:solidFill>
                  <a:schemeClr val="hlink"/>
                </a:solidFill>
                <a:hlinkClick r:id="rId4"/>
              </a:rPr>
              <a:t>https://www.digitalinclusion.org/resource/digital-equity-researcher-inventory/</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0f4d5c1be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0f4d5c1be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Christina was an early client who helped articulate why the digital navigator model worked for her.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0f4d5c1be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0f4d5c1be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0f4d5c1be6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0f4d5c1be6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80aa50a94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80aa50a94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Started pilot program June 1st and every Thursday in June.  2 hour long adult basic computer/digital skills training.  We looked at the tribal workers who are field workers and not at a computer all day, and our tribal programs moved to online timesheets and i could hear concerns of the employees worried about getting their timesheets done.  So we are on session 3 today on learning how to use their new laptops.  We are using Towa our native language to teach our clients.  So far the classes are going great.  We are using NorthStar for assessments and determine what we need to focus on the needs and also to use a guide for the clients to learn on their own.</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1200">
                <a:solidFill>
                  <a:srgbClr val="0A1551"/>
                </a:solidFill>
                <a:highlight>
                  <a:srgbClr val="FFFFFF"/>
                </a:highlight>
                <a:latin typeface="Roboto"/>
                <a:ea typeface="Roboto"/>
                <a:cs typeface="Roboto"/>
                <a:sym typeface="Roboto"/>
              </a:rPr>
              <a:t>We didn't have much responses as we advertise our DN program. So we reached out to our public works department and focus on Janitors and Custodians. We picked 5 employees who were not computer literate and started our pilot program. 2 hour sessions every Thursday the entire month of June. We were able to purchase laptops and give them to the clients to learn. Our hope is the clients will spread by word of mouth their experience and we will start with a regular flow of clients to use DN program. ACP we are still struggling hope to make changes very soon.</a:t>
            </a:r>
            <a:endParaRPr sz="1200">
              <a:solidFill>
                <a:srgbClr val="0A1551"/>
              </a:solidFill>
              <a:highlight>
                <a:srgbClr val="FFFFFF"/>
              </a:highlight>
              <a:latin typeface="Roboto"/>
              <a:ea typeface="Roboto"/>
              <a:cs typeface="Roboto"/>
              <a:sym typeface="Roboto"/>
            </a:endParaRPr>
          </a:p>
          <a:p>
            <a:pPr indent="0" lvl="0" marL="0" rtl="0" algn="l">
              <a:lnSpc>
                <a:spcPct val="115000"/>
              </a:lnSpc>
              <a:spcBef>
                <a:spcPts val="500"/>
              </a:spcBef>
              <a:spcAft>
                <a:spcPts val="0"/>
              </a:spcAft>
              <a:buNone/>
            </a:pPr>
            <a:r>
              <a:t/>
            </a:r>
            <a:endParaRPr sz="1200">
              <a:solidFill>
                <a:srgbClr val="0A1551"/>
              </a:solidFill>
              <a:highlight>
                <a:srgbClr val="FFFFFF"/>
              </a:highlight>
              <a:latin typeface="Roboto"/>
              <a:ea typeface="Roboto"/>
              <a:cs typeface="Roboto"/>
              <a:sym typeface="Roboto"/>
            </a:endParaRPr>
          </a:p>
          <a:p>
            <a:pPr indent="0" lvl="0" marL="0" rtl="0" algn="l">
              <a:lnSpc>
                <a:spcPct val="115000"/>
              </a:lnSpc>
              <a:spcBef>
                <a:spcPts val="500"/>
              </a:spcBef>
              <a:spcAft>
                <a:spcPts val="0"/>
              </a:spcAft>
              <a:buClr>
                <a:schemeClr val="dk1"/>
              </a:buClr>
              <a:buSzPts val="1100"/>
              <a:buFont typeface="Arial"/>
              <a:buNone/>
            </a:pPr>
            <a:r>
              <a:rPr lang="en" sz="1200">
                <a:solidFill>
                  <a:srgbClr val="0A1551"/>
                </a:solidFill>
                <a:highlight>
                  <a:srgbClr val="FFFFFF"/>
                </a:highlight>
                <a:latin typeface="Roboto"/>
                <a:ea typeface="Roboto"/>
                <a:cs typeface="Roboto"/>
                <a:sym typeface="Roboto"/>
              </a:rPr>
              <a:t>We did experience a little difficulty implementing and I had to look where the digital divide was affecting our employees. Our departments moved to digital online timesheets and I could hear employees thinking how they will be able to perform their timesheets or put in for PTO. So I went ahead and spoke to Director of Public Works to help me launch a pilot program to help his employees get basic digital literacy training. He recommended 5 of his employees he saw struggling. I had to give it a little push to launch our first pilot program. Turned out successful.</a:t>
            </a:r>
            <a:endParaRPr sz="1200">
              <a:solidFill>
                <a:srgbClr val="0A1551"/>
              </a:solidFill>
              <a:highlight>
                <a:srgbClr val="FFFFFF"/>
              </a:highlight>
              <a:latin typeface="Roboto"/>
              <a:ea typeface="Roboto"/>
              <a:cs typeface="Roboto"/>
              <a:sym typeface="Roboto"/>
            </a:endParaRPr>
          </a:p>
          <a:p>
            <a:pPr indent="0" lvl="0" marL="0" rtl="0" algn="l">
              <a:spcBef>
                <a:spcPts val="5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231a8ff044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231a8ff044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Define some key terms used in the field</a:t>
            </a:r>
            <a:endParaRPr/>
          </a:p>
          <a:p>
            <a:pPr indent="-298450" lvl="0" marL="457200" rtl="0" algn="l">
              <a:spcBef>
                <a:spcPts val="0"/>
              </a:spcBef>
              <a:spcAft>
                <a:spcPts val="0"/>
              </a:spcAft>
              <a:buSzPts val="1100"/>
              <a:buChar char="●"/>
            </a:pPr>
            <a:r>
              <a:rPr lang="en"/>
              <a:t>Walk audience through definitions - digital equity is the goal, digital inclusion is the work</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804e5eb221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804e5eb221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Washington Co Digital Navigator Project has been a game-changer fro the emergency services in Cokeburg borough, </a:t>
            </a:r>
            <a:r>
              <a:rPr lang="en"/>
              <a:t>specifically</a:t>
            </a:r>
            <a:r>
              <a:rPr lang="en"/>
              <a:t> for the Cokeburg Volunteer Fire Department. With access to critical devices and comprehensive digital skills training, the project has helped us significantly </a:t>
            </a:r>
            <a:r>
              <a:rPr lang="en"/>
              <a:t>improve</a:t>
            </a:r>
            <a:r>
              <a:rPr lang="en"/>
              <a:t> our life-saving emergency services and enhanced our response capabilities to fire protection and other critical situations. The project’s support has bridged the gap between our </a:t>
            </a:r>
            <a:r>
              <a:rPr lang="en"/>
              <a:t>aspirations</a:t>
            </a:r>
            <a:r>
              <a:rPr lang="en"/>
              <a:t> and financial </a:t>
            </a:r>
            <a:r>
              <a:rPr lang="en"/>
              <a:t>constraints, enabling us to better serve our community with faster and more efficient responses. We are immensely grateful for their support and excited about the positive impact it will have on our department’s operations and the safety of our residents.” - Dave Lambert, Chief, Cokeburg Volunteer Fire Co. Washington, PA</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c0a3dc90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c0a3dc90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Abi</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 our digital navigator model page, we collect and share best practices from the community, as well as materials that can be adapted and reused, including the baseline job description and forms I mentioned.</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ef9e97503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ef9e97503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chemeClr val="lt1"/>
                </a:highlight>
              </a:rPr>
              <a:t>Use chat or raise hand feature</a:t>
            </a:r>
            <a:endParaRPr>
              <a:solidFill>
                <a:srgbClr val="222222"/>
              </a:solidFill>
              <a:highlight>
                <a:schemeClr val="lt1"/>
              </a:highlight>
            </a:endParaRPr>
          </a:p>
          <a:p>
            <a:pPr indent="0" lvl="0" marL="0" rtl="0" algn="l">
              <a:spcBef>
                <a:spcPts val="0"/>
              </a:spcBef>
              <a:spcAft>
                <a:spcPts val="0"/>
              </a:spcAft>
              <a:buNone/>
            </a:pPr>
            <a:r>
              <a:t/>
            </a:r>
            <a:endParaRPr>
              <a:solidFill>
                <a:srgbClr val="222222"/>
              </a:solidFill>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231a8ff044_0_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231a8ff044_0_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24707a55d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24707a55d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Acknowledge that terms equity and inclusion have become politicized: we’re defining them here so we can all know the jargon, but what is important is not the word but the idea. Digital equity means meeting people where they are. It means recognizing the simple truth that different people and different communities have different needs.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Emphasize importance of talking about concrete examples from </a:t>
            </a:r>
            <a:r>
              <a:rPr lang="en" u="sng">
                <a:solidFill>
                  <a:schemeClr val="hlink"/>
                </a:solidFill>
                <a:hlinkClick r:id="rId2"/>
              </a:rPr>
              <a:t>this document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f53468048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f5346804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Abi</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One model for digital inclusion work is digital navigators</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231a8ff044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231a8ff044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24707a55d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24707a55d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How is this different from other roles?</a:t>
            </a:r>
            <a:endParaRPr/>
          </a:p>
          <a:p>
            <a:pPr indent="-298450" lvl="0" marL="457200" rtl="0" algn="l">
              <a:spcBef>
                <a:spcPts val="0"/>
              </a:spcBef>
              <a:spcAft>
                <a:spcPts val="0"/>
              </a:spcAft>
              <a:buSzPts val="1100"/>
              <a:buChar char="●"/>
            </a:pPr>
            <a:r>
              <a:rPr lang="en"/>
              <a:t>DNs function as resource connectors, getting community members connected to all the services they need through one contact point. </a:t>
            </a:r>
            <a:endParaRPr/>
          </a:p>
          <a:p>
            <a:pPr indent="-298450" lvl="0" marL="457200" rtl="0" algn="l">
              <a:spcBef>
                <a:spcPts val="0"/>
              </a:spcBef>
              <a:spcAft>
                <a:spcPts val="0"/>
              </a:spcAft>
              <a:buSzPts val="1100"/>
              <a:buChar char="●"/>
            </a:pPr>
            <a:r>
              <a:rPr lang="en"/>
              <a:t>Where benefit programs, tech classes, or device refurbishers may meet one of the needs a community member has in reaching their goals, a DN works with the person to make a plan to address all their needs.</a:t>
            </a:r>
            <a:endParaRPr/>
          </a:p>
          <a:p>
            <a:pPr indent="-298450" lvl="0" marL="457200" rtl="0" algn="l">
              <a:spcBef>
                <a:spcPts val="0"/>
              </a:spcBef>
              <a:spcAft>
                <a:spcPts val="0"/>
              </a:spcAft>
              <a:buSzPts val="1100"/>
              <a:buChar char="●"/>
            </a:pPr>
            <a:r>
              <a:rPr lang="en"/>
              <a:t>This doesn’t mean they do it all themselves - many times they are referring customers to those community organizations that have been doing digital inclusion work for decades. Sometimes they directly do things like device distribution and skills instruction. But DNs function as the “front desk” for a digital inclusion community.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201C50"/>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12223" l="0" r="3624" t="-7862"/>
          <a:stretch/>
        </p:blipFill>
        <p:spPr>
          <a:xfrm>
            <a:off x="331750" y="3738550"/>
            <a:ext cx="8812252" cy="1404950"/>
          </a:xfrm>
          <a:prstGeom prst="rect">
            <a:avLst/>
          </a:prstGeom>
          <a:noFill/>
          <a:ln>
            <a:noFill/>
          </a:ln>
        </p:spPr>
      </p:pic>
      <p:pic>
        <p:nvPicPr>
          <p:cNvPr id="11" name="Google Shape;11;p2"/>
          <p:cNvPicPr preferRelativeResize="0"/>
          <p:nvPr/>
        </p:nvPicPr>
        <p:blipFill>
          <a:blip r:embed="rId3">
            <a:alphaModFix/>
          </a:blip>
          <a:stretch>
            <a:fillRect/>
          </a:stretch>
        </p:blipFill>
        <p:spPr>
          <a:xfrm>
            <a:off x="1267475" y="4701925"/>
            <a:ext cx="260151" cy="260752"/>
          </a:xfrm>
          <a:prstGeom prst="rect">
            <a:avLst/>
          </a:prstGeom>
          <a:noFill/>
          <a:ln>
            <a:noFill/>
          </a:ln>
        </p:spPr>
      </p:pic>
      <p:pic>
        <p:nvPicPr>
          <p:cNvPr id="12" name="Google Shape;12;p2"/>
          <p:cNvPicPr preferRelativeResize="0"/>
          <p:nvPr/>
        </p:nvPicPr>
        <p:blipFill>
          <a:blip r:embed="rId4">
            <a:alphaModFix/>
          </a:blip>
          <a:stretch>
            <a:fillRect/>
          </a:stretch>
        </p:blipFill>
        <p:spPr>
          <a:xfrm>
            <a:off x="1559624" y="4699825"/>
            <a:ext cx="260150" cy="261348"/>
          </a:xfrm>
          <a:prstGeom prst="rect">
            <a:avLst/>
          </a:prstGeom>
          <a:noFill/>
          <a:ln>
            <a:noFill/>
          </a:ln>
        </p:spPr>
      </p:pic>
      <p:pic>
        <p:nvPicPr>
          <p:cNvPr id="13" name="Google Shape;13;p2"/>
          <p:cNvPicPr preferRelativeResize="0"/>
          <p:nvPr/>
        </p:nvPicPr>
        <p:blipFill rotWithShape="1">
          <a:blip r:embed="rId5">
            <a:alphaModFix/>
          </a:blip>
          <a:srcRect b="0" l="0" r="0" t="813"/>
          <a:stretch/>
        </p:blipFill>
        <p:spPr>
          <a:xfrm>
            <a:off x="2151650" y="4701925"/>
            <a:ext cx="260150" cy="260426"/>
          </a:xfrm>
          <a:prstGeom prst="rect">
            <a:avLst/>
          </a:prstGeom>
          <a:noFill/>
          <a:ln>
            <a:noFill/>
          </a:ln>
        </p:spPr>
      </p:pic>
      <p:pic>
        <p:nvPicPr>
          <p:cNvPr id="14" name="Google Shape;14;p2"/>
          <p:cNvPicPr preferRelativeResize="0"/>
          <p:nvPr/>
        </p:nvPicPr>
        <p:blipFill rotWithShape="1">
          <a:blip r:embed="rId6">
            <a:alphaModFix/>
          </a:blip>
          <a:srcRect b="0" l="1117" r="0" t="0"/>
          <a:stretch/>
        </p:blipFill>
        <p:spPr>
          <a:xfrm>
            <a:off x="1859825" y="4699800"/>
            <a:ext cx="257251" cy="259551"/>
          </a:xfrm>
          <a:prstGeom prst="rect">
            <a:avLst/>
          </a:prstGeom>
          <a:noFill/>
          <a:ln>
            <a:noFill/>
          </a:ln>
        </p:spPr>
      </p:pic>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2"/>
          <p:cNvSpPr txBox="1"/>
          <p:nvPr>
            <p:ph type="title"/>
          </p:nvPr>
        </p:nvSpPr>
        <p:spPr>
          <a:xfrm>
            <a:off x="1118500" y="1254075"/>
            <a:ext cx="7515900" cy="10464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6000"/>
              <a:buFont typeface="Outfit"/>
              <a:buNone/>
              <a:defRPr b="1" sz="6000">
                <a:solidFill>
                  <a:schemeClr val="lt1"/>
                </a:solidFill>
                <a:latin typeface="Outfit"/>
                <a:ea typeface="Outfit"/>
                <a:cs typeface="Outfit"/>
                <a:sym typeface="Outfit"/>
              </a:defRPr>
            </a:lvl1pPr>
            <a:lvl2pPr lvl="1">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2pPr>
            <a:lvl3pPr lvl="2">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3pPr>
            <a:lvl4pPr lvl="3">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4pPr>
            <a:lvl5pPr lvl="4">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5pPr>
            <a:lvl6pPr lvl="5">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6pPr>
            <a:lvl7pPr lvl="6">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7pPr>
            <a:lvl8pPr lvl="7">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8pPr>
            <a:lvl9pPr lvl="8">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9pPr>
          </a:lstStyle>
          <a:p/>
        </p:txBody>
      </p:sp>
      <p:sp>
        <p:nvSpPr>
          <p:cNvPr id="17" name="Google Shape;17;p2"/>
          <p:cNvSpPr txBox="1"/>
          <p:nvPr>
            <p:ph idx="2" type="title"/>
          </p:nvPr>
        </p:nvSpPr>
        <p:spPr>
          <a:xfrm>
            <a:off x="1118500" y="2510400"/>
            <a:ext cx="6372900" cy="63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900"/>
              <a:buFont typeface="Epilogue"/>
              <a:buNone/>
              <a:defRPr sz="2900">
                <a:solidFill>
                  <a:schemeClr val="lt1"/>
                </a:solidFill>
                <a:latin typeface="Epilogue"/>
                <a:ea typeface="Epilogue"/>
                <a:cs typeface="Epilogue"/>
                <a:sym typeface="Epilogue"/>
              </a:defRPr>
            </a:lvl1pPr>
            <a:lvl2pPr lvl="1" rtl="0">
              <a:spcBef>
                <a:spcPts val="0"/>
              </a:spcBef>
              <a:spcAft>
                <a:spcPts val="0"/>
              </a:spcAft>
              <a:buClr>
                <a:schemeClr val="lt1"/>
              </a:buClr>
              <a:buSzPts val="2900"/>
              <a:buFont typeface="Epilogue"/>
              <a:buNone/>
              <a:defRPr sz="2900">
                <a:solidFill>
                  <a:schemeClr val="lt1"/>
                </a:solidFill>
                <a:latin typeface="Epilogue"/>
                <a:ea typeface="Epilogue"/>
                <a:cs typeface="Epilogue"/>
                <a:sym typeface="Epilogue"/>
              </a:defRPr>
            </a:lvl2pPr>
            <a:lvl3pPr lvl="2" rtl="0">
              <a:spcBef>
                <a:spcPts val="0"/>
              </a:spcBef>
              <a:spcAft>
                <a:spcPts val="0"/>
              </a:spcAft>
              <a:buClr>
                <a:schemeClr val="lt1"/>
              </a:buClr>
              <a:buSzPts val="2900"/>
              <a:buFont typeface="Epilogue"/>
              <a:buNone/>
              <a:defRPr sz="2900">
                <a:solidFill>
                  <a:schemeClr val="lt1"/>
                </a:solidFill>
                <a:latin typeface="Epilogue"/>
                <a:ea typeface="Epilogue"/>
                <a:cs typeface="Epilogue"/>
                <a:sym typeface="Epilogue"/>
              </a:defRPr>
            </a:lvl3pPr>
            <a:lvl4pPr lvl="3" rtl="0">
              <a:spcBef>
                <a:spcPts val="0"/>
              </a:spcBef>
              <a:spcAft>
                <a:spcPts val="0"/>
              </a:spcAft>
              <a:buClr>
                <a:schemeClr val="lt1"/>
              </a:buClr>
              <a:buSzPts val="2900"/>
              <a:buFont typeface="Epilogue"/>
              <a:buNone/>
              <a:defRPr sz="2900">
                <a:solidFill>
                  <a:schemeClr val="lt1"/>
                </a:solidFill>
                <a:latin typeface="Epilogue"/>
                <a:ea typeface="Epilogue"/>
                <a:cs typeface="Epilogue"/>
                <a:sym typeface="Epilogue"/>
              </a:defRPr>
            </a:lvl4pPr>
            <a:lvl5pPr lvl="4" rtl="0">
              <a:spcBef>
                <a:spcPts val="0"/>
              </a:spcBef>
              <a:spcAft>
                <a:spcPts val="0"/>
              </a:spcAft>
              <a:buClr>
                <a:schemeClr val="lt1"/>
              </a:buClr>
              <a:buSzPts val="2900"/>
              <a:buFont typeface="Epilogue"/>
              <a:buNone/>
              <a:defRPr sz="2900">
                <a:solidFill>
                  <a:schemeClr val="lt1"/>
                </a:solidFill>
                <a:latin typeface="Epilogue"/>
                <a:ea typeface="Epilogue"/>
                <a:cs typeface="Epilogue"/>
                <a:sym typeface="Epilogue"/>
              </a:defRPr>
            </a:lvl5pPr>
            <a:lvl6pPr lvl="5" rtl="0">
              <a:spcBef>
                <a:spcPts val="0"/>
              </a:spcBef>
              <a:spcAft>
                <a:spcPts val="0"/>
              </a:spcAft>
              <a:buClr>
                <a:schemeClr val="lt1"/>
              </a:buClr>
              <a:buSzPts val="2900"/>
              <a:buFont typeface="Epilogue"/>
              <a:buNone/>
              <a:defRPr sz="2900">
                <a:solidFill>
                  <a:schemeClr val="lt1"/>
                </a:solidFill>
                <a:latin typeface="Epilogue"/>
                <a:ea typeface="Epilogue"/>
                <a:cs typeface="Epilogue"/>
                <a:sym typeface="Epilogue"/>
              </a:defRPr>
            </a:lvl6pPr>
            <a:lvl7pPr lvl="6" rtl="0">
              <a:spcBef>
                <a:spcPts val="0"/>
              </a:spcBef>
              <a:spcAft>
                <a:spcPts val="0"/>
              </a:spcAft>
              <a:buClr>
                <a:schemeClr val="lt1"/>
              </a:buClr>
              <a:buSzPts val="2900"/>
              <a:buFont typeface="Epilogue"/>
              <a:buNone/>
              <a:defRPr sz="2900">
                <a:solidFill>
                  <a:schemeClr val="lt1"/>
                </a:solidFill>
                <a:latin typeface="Epilogue"/>
                <a:ea typeface="Epilogue"/>
                <a:cs typeface="Epilogue"/>
                <a:sym typeface="Epilogue"/>
              </a:defRPr>
            </a:lvl7pPr>
            <a:lvl8pPr lvl="7" rtl="0">
              <a:spcBef>
                <a:spcPts val="0"/>
              </a:spcBef>
              <a:spcAft>
                <a:spcPts val="0"/>
              </a:spcAft>
              <a:buClr>
                <a:schemeClr val="lt1"/>
              </a:buClr>
              <a:buSzPts val="2900"/>
              <a:buFont typeface="Epilogue"/>
              <a:buNone/>
              <a:defRPr sz="2900">
                <a:solidFill>
                  <a:schemeClr val="lt1"/>
                </a:solidFill>
                <a:latin typeface="Epilogue"/>
                <a:ea typeface="Epilogue"/>
                <a:cs typeface="Epilogue"/>
                <a:sym typeface="Epilogue"/>
              </a:defRPr>
            </a:lvl8pPr>
            <a:lvl9pPr lvl="8" rtl="0">
              <a:spcBef>
                <a:spcPts val="0"/>
              </a:spcBef>
              <a:spcAft>
                <a:spcPts val="0"/>
              </a:spcAft>
              <a:buClr>
                <a:schemeClr val="lt1"/>
              </a:buClr>
              <a:buSzPts val="2900"/>
              <a:buFont typeface="Epilogue"/>
              <a:buNone/>
              <a:defRPr sz="2900">
                <a:solidFill>
                  <a:schemeClr val="lt1"/>
                </a:solidFill>
                <a:latin typeface="Epilogue"/>
                <a:ea typeface="Epilogue"/>
                <a:cs typeface="Epilogue"/>
                <a:sym typeface="Epilogue"/>
              </a:defRPr>
            </a:lvl9pPr>
          </a:lstStyle>
          <a:p/>
        </p:txBody>
      </p:sp>
      <p:pic>
        <p:nvPicPr>
          <p:cNvPr id="18" name="Google Shape;18;p2"/>
          <p:cNvPicPr preferRelativeResize="0"/>
          <p:nvPr/>
        </p:nvPicPr>
        <p:blipFill rotWithShape="1">
          <a:blip r:embed="rId7">
            <a:alphaModFix/>
          </a:blip>
          <a:srcRect b="0" l="0" r="47998" t="24755"/>
          <a:stretch/>
        </p:blipFill>
        <p:spPr>
          <a:xfrm>
            <a:off x="7664000" y="0"/>
            <a:ext cx="1479999" cy="3164175"/>
          </a:xfrm>
          <a:prstGeom prst="rect">
            <a:avLst/>
          </a:prstGeom>
          <a:noFill/>
          <a:ln>
            <a:noFill/>
          </a:ln>
        </p:spPr>
      </p:pic>
      <p:sp>
        <p:nvSpPr>
          <p:cNvPr id="19" name="Google Shape;19;p2"/>
          <p:cNvSpPr txBox="1"/>
          <p:nvPr/>
        </p:nvSpPr>
        <p:spPr>
          <a:xfrm>
            <a:off x="2538475" y="4577263"/>
            <a:ext cx="3000000" cy="468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800">
                <a:solidFill>
                  <a:schemeClr val="lt1"/>
                </a:solidFill>
                <a:latin typeface="Epilogue"/>
                <a:ea typeface="Epilogue"/>
                <a:cs typeface="Epilogue"/>
                <a:sym typeface="Epilogue"/>
              </a:rPr>
              <a:t>CC BY-NC-SA 4.0</a:t>
            </a:r>
            <a:endParaRPr sz="800">
              <a:solidFill>
                <a:schemeClr val="lt1"/>
              </a:solidFill>
              <a:latin typeface="Epilogue"/>
              <a:ea typeface="Epilogue"/>
              <a:cs typeface="Epilogue"/>
              <a:sym typeface="Epilogue"/>
            </a:endParaRPr>
          </a:p>
          <a:p>
            <a:pPr indent="0" lvl="0" marL="0" rtl="0" algn="l">
              <a:lnSpc>
                <a:spcPct val="130000"/>
              </a:lnSpc>
              <a:spcBef>
                <a:spcPts val="0"/>
              </a:spcBef>
              <a:spcAft>
                <a:spcPts val="0"/>
              </a:spcAft>
              <a:buNone/>
            </a:pPr>
            <a:r>
              <a:rPr lang="en" sz="800">
                <a:solidFill>
                  <a:schemeClr val="lt1"/>
                </a:solidFill>
                <a:latin typeface="Epilogue"/>
                <a:ea typeface="Epilogue"/>
                <a:cs typeface="Epilogue"/>
                <a:sym typeface="Epilogue"/>
              </a:rPr>
              <a:t>Attribution-NonCommercial-ShareAlike 4.0 International</a:t>
            </a:r>
            <a:endParaRPr sz="800">
              <a:solidFill>
                <a:schemeClr val="lt1"/>
              </a:solidFill>
              <a:latin typeface="Epilogue"/>
              <a:ea typeface="Epilogue"/>
              <a:cs typeface="Epilogue"/>
              <a:sym typeface="Epilogue"/>
            </a:endParaRPr>
          </a:p>
        </p:txBody>
      </p:sp>
      <p:sp>
        <p:nvSpPr>
          <p:cNvPr id="20" name="Google Shape;20;p2"/>
          <p:cNvSpPr txBox="1"/>
          <p:nvPr>
            <p:ph idx="3" type="title"/>
          </p:nvPr>
        </p:nvSpPr>
        <p:spPr>
          <a:xfrm>
            <a:off x="1118500" y="3045158"/>
            <a:ext cx="5026200" cy="63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Font typeface="Outfit"/>
              <a:buNone/>
              <a:defRPr b="1" sz="1800">
                <a:solidFill>
                  <a:schemeClr val="lt1"/>
                </a:solidFill>
                <a:latin typeface="Outfit"/>
                <a:ea typeface="Outfit"/>
                <a:cs typeface="Outfit"/>
                <a:sym typeface="Outfit"/>
              </a:defRPr>
            </a:lvl1pPr>
            <a:lvl2pPr lvl="1" rtl="0">
              <a:spcBef>
                <a:spcPts val="0"/>
              </a:spcBef>
              <a:spcAft>
                <a:spcPts val="0"/>
              </a:spcAft>
              <a:buClr>
                <a:schemeClr val="lt1"/>
              </a:buClr>
              <a:buSzPts val="1800"/>
              <a:buFont typeface="Epilogue"/>
              <a:buNone/>
              <a:defRPr sz="1800">
                <a:solidFill>
                  <a:schemeClr val="lt1"/>
                </a:solidFill>
                <a:latin typeface="Epilogue"/>
                <a:ea typeface="Epilogue"/>
                <a:cs typeface="Epilogue"/>
                <a:sym typeface="Epilogue"/>
              </a:defRPr>
            </a:lvl2pPr>
            <a:lvl3pPr lvl="2" rtl="0">
              <a:spcBef>
                <a:spcPts val="0"/>
              </a:spcBef>
              <a:spcAft>
                <a:spcPts val="0"/>
              </a:spcAft>
              <a:buClr>
                <a:schemeClr val="lt1"/>
              </a:buClr>
              <a:buSzPts val="1800"/>
              <a:buFont typeface="Epilogue"/>
              <a:buNone/>
              <a:defRPr sz="1800">
                <a:solidFill>
                  <a:schemeClr val="lt1"/>
                </a:solidFill>
                <a:latin typeface="Epilogue"/>
                <a:ea typeface="Epilogue"/>
                <a:cs typeface="Epilogue"/>
                <a:sym typeface="Epilogue"/>
              </a:defRPr>
            </a:lvl3pPr>
            <a:lvl4pPr lvl="3" rtl="0">
              <a:spcBef>
                <a:spcPts val="0"/>
              </a:spcBef>
              <a:spcAft>
                <a:spcPts val="0"/>
              </a:spcAft>
              <a:buClr>
                <a:schemeClr val="lt1"/>
              </a:buClr>
              <a:buSzPts val="1800"/>
              <a:buFont typeface="Epilogue"/>
              <a:buNone/>
              <a:defRPr sz="1800">
                <a:solidFill>
                  <a:schemeClr val="lt1"/>
                </a:solidFill>
                <a:latin typeface="Epilogue"/>
                <a:ea typeface="Epilogue"/>
                <a:cs typeface="Epilogue"/>
                <a:sym typeface="Epilogue"/>
              </a:defRPr>
            </a:lvl4pPr>
            <a:lvl5pPr lvl="4" rtl="0">
              <a:spcBef>
                <a:spcPts val="0"/>
              </a:spcBef>
              <a:spcAft>
                <a:spcPts val="0"/>
              </a:spcAft>
              <a:buClr>
                <a:schemeClr val="lt1"/>
              </a:buClr>
              <a:buSzPts val="1800"/>
              <a:buFont typeface="Epilogue"/>
              <a:buNone/>
              <a:defRPr sz="1800">
                <a:solidFill>
                  <a:schemeClr val="lt1"/>
                </a:solidFill>
                <a:latin typeface="Epilogue"/>
                <a:ea typeface="Epilogue"/>
                <a:cs typeface="Epilogue"/>
                <a:sym typeface="Epilogue"/>
              </a:defRPr>
            </a:lvl5pPr>
            <a:lvl6pPr lvl="5" rtl="0">
              <a:spcBef>
                <a:spcPts val="0"/>
              </a:spcBef>
              <a:spcAft>
                <a:spcPts val="0"/>
              </a:spcAft>
              <a:buClr>
                <a:schemeClr val="lt1"/>
              </a:buClr>
              <a:buSzPts val="1800"/>
              <a:buFont typeface="Epilogue"/>
              <a:buNone/>
              <a:defRPr sz="1800">
                <a:solidFill>
                  <a:schemeClr val="lt1"/>
                </a:solidFill>
                <a:latin typeface="Epilogue"/>
                <a:ea typeface="Epilogue"/>
                <a:cs typeface="Epilogue"/>
                <a:sym typeface="Epilogue"/>
              </a:defRPr>
            </a:lvl6pPr>
            <a:lvl7pPr lvl="6" rtl="0">
              <a:spcBef>
                <a:spcPts val="0"/>
              </a:spcBef>
              <a:spcAft>
                <a:spcPts val="0"/>
              </a:spcAft>
              <a:buClr>
                <a:schemeClr val="lt1"/>
              </a:buClr>
              <a:buSzPts val="1800"/>
              <a:buFont typeface="Epilogue"/>
              <a:buNone/>
              <a:defRPr sz="1800">
                <a:solidFill>
                  <a:schemeClr val="lt1"/>
                </a:solidFill>
                <a:latin typeface="Epilogue"/>
                <a:ea typeface="Epilogue"/>
                <a:cs typeface="Epilogue"/>
                <a:sym typeface="Epilogue"/>
              </a:defRPr>
            </a:lvl7pPr>
            <a:lvl8pPr lvl="7" rtl="0">
              <a:spcBef>
                <a:spcPts val="0"/>
              </a:spcBef>
              <a:spcAft>
                <a:spcPts val="0"/>
              </a:spcAft>
              <a:buClr>
                <a:schemeClr val="lt1"/>
              </a:buClr>
              <a:buSzPts val="1800"/>
              <a:buFont typeface="Epilogue"/>
              <a:buNone/>
              <a:defRPr sz="1800">
                <a:solidFill>
                  <a:schemeClr val="lt1"/>
                </a:solidFill>
                <a:latin typeface="Epilogue"/>
                <a:ea typeface="Epilogue"/>
                <a:cs typeface="Epilogue"/>
                <a:sym typeface="Epilogue"/>
              </a:defRPr>
            </a:lvl8pPr>
            <a:lvl9pPr lvl="8" rtl="0">
              <a:spcBef>
                <a:spcPts val="0"/>
              </a:spcBef>
              <a:spcAft>
                <a:spcPts val="0"/>
              </a:spcAft>
              <a:buClr>
                <a:schemeClr val="lt1"/>
              </a:buClr>
              <a:buSzPts val="1800"/>
              <a:buFont typeface="Epilogue"/>
              <a:buNone/>
              <a:defRPr sz="1800">
                <a:solidFill>
                  <a:schemeClr val="lt1"/>
                </a:solidFill>
                <a:latin typeface="Epilogue"/>
                <a:ea typeface="Epilogue"/>
                <a:cs typeface="Epilogue"/>
                <a:sym typeface="Epilogue"/>
              </a:defRPr>
            </a:lvl9pPr>
          </a:lstStyle>
          <a:p/>
        </p:txBody>
      </p:sp>
      <p:sp>
        <p:nvSpPr>
          <p:cNvPr id="21" name="Google Shape;21;p2"/>
          <p:cNvSpPr txBox="1"/>
          <p:nvPr/>
        </p:nvSpPr>
        <p:spPr>
          <a:xfrm>
            <a:off x="6216750" y="4626625"/>
            <a:ext cx="280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 sz="1200">
                <a:solidFill>
                  <a:schemeClr val="lt1"/>
                </a:solidFill>
                <a:latin typeface="Epilogue"/>
                <a:ea typeface="Epilogue"/>
                <a:cs typeface="Epilogue"/>
                <a:sym typeface="Epilogue"/>
              </a:rPr>
              <a:t>digitalinclusion.org | @netinclusion </a:t>
            </a:r>
            <a:endParaRPr sz="1200">
              <a:solidFill>
                <a:schemeClr val="lt1"/>
              </a:solidFill>
              <a:latin typeface="Epilogue"/>
              <a:ea typeface="Epilogue"/>
              <a:cs typeface="Epilogue"/>
              <a:sym typeface="Epilogue"/>
            </a:endParaRPr>
          </a:p>
        </p:txBody>
      </p:sp>
      <p:pic>
        <p:nvPicPr>
          <p:cNvPr id="22" name="Google Shape;22;p2"/>
          <p:cNvPicPr preferRelativeResize="0"/>
          <p:nvPr/>
        </p:nvPicPr>
        <p:blipFill>
          <a:blip r:embed="rId8">
            <a:alphaModFix/>
          </a:blip>
          <a:stretch>
            <a:fillRect/>
          </a:stretch>
        </p:blipFill>
        <p:spPr>
          <a:xfrm>
            <a:off x="185571" y="156475"/>
            <a:ext cx="1144300" cy="707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p:cSld name="TITLE_AND_BODY_1_3_1_1">
    <p:bg>
      <p:bgPr>
        <a:solidFill>
          <a:schemeClr val="dk2"/>
        </a:solidFill>
      </p:bgPr>
    </p:bg>
    <p:spTree>
      <p:nvGrpSpPr>
        <p:cNvPr id="23"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b="44084" l="0" r="20679" t="-7864"/>
          <a:stretch/>
        </p:blipFill>
        <p:spPr>
          <a:xfrm>
            <a:off x="2588425" y="4296650"/>
            <a:ext cx="6555576" cy="846850"/>
          </a:xfrm>
          <a:prstGeom prst="rect">
            <a:avLst/>
          </a:prstGeom>
          <a:noFill/>
          <a:ln>
            <a:noFill/>
          </a:ln>
        </p:spPr>
      </p:pic>
      <p:sp>
        <p:nvSpPr>
          <p:cNvPr id="25" name="Google Shape;25;p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1pPr>
            <a:lvl2pPr lvl="1"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2pPr>
            <a:lvl3pPr lvl="2"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3pPr>
            <a:lvl4pPr lvl="3"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4pPr>
            <a:lvl5pPr lvl="4"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5pPr>
            <a:lvl6pPr lvl="5"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6pPr>
            <a:lvl7pPr lvl="6"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7pPr>
            <a:lvl8pPr lvl="7"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8pPr>
            <a:lvl9pPr lvl="8"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9pPr>
          </a:lstStyle>
          <a:p/>
        </p:txBody>
      </p:sp>
      <p:sp>
        <p:nvSpPr>
          <p:cNvPr id="26" name="Google Shape;2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3"/>
          <p:cNvSpPr txBox="1"/>
          <p:nvPr>
            <p:ph idx="1" type="body"/>
          </p:nvPr>
        </p:nvSpPr>
        <p:spPr>
          <a:xfrm>
            <a:off x="381000" y="1245875"/>
            <a:ext cx="3729900" cy="2915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1pPr>
            <a:lvl2pPr indent="-342900" lvl="1" marL="9144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2pPr>
            <a:lvl3pPr indent="-342900" lvl="2" marL="13716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3pPr>
            <a:lvl4pPr indent="-342900" lvl="3" marL="18288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4pPr>
            <a:lvl5pPr indent="-342900" lvl="4" marL="22860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5pPr>
            <a:lvl6pPr indent="-342900" lvl="5" marL="27432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6pPr>
            <a:lvl7pPr indent="-342900" lvl="6" marL="32004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7pPr>
            <a:lvl8pPr indent="-342900" lvl="7" marL="36576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8pPr>
            <a:lvl9pPr indent="-342900" lvl="8" marL="41148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9pPr>
          </a:lstStyle>
          <a:p/>
        </p:txBody>
      </p:sp>
      <p:pic>
        <p:nvPicPr>
          <p:cNvPr id="28" name="Google Shape;28;p3"/>
          <p:cNvPicPr preferRelativeResize="0"/>
          <p:nvPr/>
        </p:nvPicPr>
        <p:blipFill>
          <a:blip r:embed="rId3">
            <a:alphaModFix/>
          </a:blip>
          <a:stretch>
            <a:fillRect/>
          </a:stretch>
        </p:blipFill>
        <p:spPr>
          <a:xfrm>
            <a:off x="161975" y="4685317"/>
            <a:ext cx="2099727" cy="309631"/>
          </a:xfrm>
          <a:prstGeom prst="rect">
            <a:avLst/>
          </a:prstGeom>
          <a:noFill/>
          <a:ln>
            <a:noFill/>
          </a:ln>
        </p:spPr>
      </p:pic>
      <p:pic>
        <p:nvPicPr>
          <p:cNvPr id="29" name="Google Shape;29;p3"/>
          <p:cNvPicPr preferRelativeResize="0"/>
          <p:nvPr/>
        </p:nvPicPr>
        <p:blipFill>
          <a:blip r:embed="rId4">
            <a:alphaModFix/>
          </a:blip>
          <a:stretch>
            <a:fillRect/>
          </a:stretch>
        </p:blipFill>
        <p:spPr>
          <a:xfrm>
            <a:off x="158675" y="4684776"/>
            <a:ext cx="2106301" cy="310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p:cSld name="TITLE_AND_BODY_1_3_1_1_1">
    <p:bg>
      <p:bgPr>
        <a:solidFill>
          <a:schemeClr val="dk2"/>
        </a:solidFill>
      </p:bgPr>
    </p:bg>
    <p:spTree>
      <p:nvGrpSpPr>
        <p:cNvPr id="30" name="Shape 30"/>
        <p:cNvGrpSpPr/>
        <p:nvPr/>
      </p:nvGrpSpPr>
      <p:grpSpPr>
        <a:xfrm>
          <a:off x="0" y="0"/>
          <a:ext cx="0" cy="0"/>
          <a:chOff x="0" y="0"/>
          <a:chExt cx="0" cy="0"/>
        </a:xfrm>
      </p:grpSpPr>
      <p:sp>
        <p:nvSpPr>
          <p:cNvPr id="31" name="Google Shape;3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2" name="Google Shape;32;p4"/>
          <p:cNvPicPr preferRelativeResize="0"/>
          <p:nvPr/>
        </p:nvPicPr>
        <p:blipFill>
          <a:blip r:embed="rId2">
            <a:alphaModFix/>
          </a:blip>
          <a:stretch>
            <a:fillRect/>
          </a:stretch>
        </p:blipFill>
        <p:spPr>
          <a:xfrm>
            <a:off x="161975" y="4685317"/>
            <a:ext cx="2099727" cy="309631"/>
          </a:xfrm>
          <a:prstGeom prst="rect">
            <a:avLst/>
          </a:prstGeom>
          <a:noFill/>
          <a:ln>
            <a:noFill/>
          </a:ln>
        </p:spPr>
      </p:pic>
      <p:pic>
        <p:nvPicPr>
          <p:cNvPr id="33" name="Google Shape;33;p4"/>
          <p:cNvPicPr preferRelativeResize="0"/>
          <p:nvPr/>
        </p:nvPicPr>
        <p:blipFill>
          <a:blip r:embed="rId3">
            <a:alphaModFix/>
          </a:blip>
          <a:stretch>
            <a:fillRect/>
          </a:stretch>
        </p:blipFill>
        <p:spPr>
          <a:xfrm>
            <a:off x="158675" y="4684776"/>
            <a:ext cx="2106301" cy="310625"/>
          </a:xfrm>
          <a:prstGeom prst="rect">
            <a:avLst/>
          </a:prstGeom>
          <a:noFill/>
          <a:ln>
            <a:noFill/>
          </a:ln>
        </p:spPr>
      </p:pic>
      <p:sp>
        <p:nvSpPr>
          <p:cNvPr id="34" name="Google Shape;34;p4"/>
          <p:cNvSpPr/>
          <p:nvPr/>
        </p:nvSpPr>
        <p:spPr>
          <a:xfrm>
            <a:off x="2592300" y="0"/>
            <a:ext cx="65517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 name="Google Shape;35;p4"/>
          <p:cNvSpPr txBox="1"/>
          <p:nvPr>
            <p:ph type="title"/>
          </p:nvPr>
        </p:nvSpPr>
        <p:spPr>
          <a:xfrm>
            <a:off x="2906975" y="431575"/>
            <a:ext cx="58485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201C50"/>
              </a:buClr>
              <a:buSzPts val="4000"/>
              <a:buFont typeface="Outfit"/>
              <a:buNone/>
              <a:defRPr b="1" sz="4000">
                <a:solidFill>
                  <a:srgbClr val="201C50"/>
                </a:solidFill>
                <a:latin typeface="Outfit"/>
                <a:ea typeface="Outfit"/>
                <a:cs typeface="Outfit"/>
                <a:sym typeface="Outfit"/>
              </a:defRPr>
            </a:lvl1pPr>
            <a:lvl2pPr lvl="1">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2pPr>
            <a:lvl3pPr lvl="2">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3pPr>
            <a:lvl4pPr lvl="3">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4pPr>
            <a:lvl5pPr lvl="4">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5pPr>
            <a:lvl6pPr lvl="5">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6pPr>
            <a:lvl7pPr lvl="6">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7pPr>
            <a:lvl8pPr lvl="7">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8pPr>
            <a:lvl9pPr lvl="8">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9pPr>
          </a:lstStyle>
          <a:p/>
        </p:txBody>
      </p:sp>
      <p:sp>
        <p:nvSpPr>
          <p:cNvPr id="36" name="Google Shape;36;p4"/>
          <p:cNvSpPr txBox="1"/>
          <p:nvPr>
            <p:ph idx="2" type="title"/>
          </p:nvPr>
        </p:nvSpPr>
        <p:spPr>
          <a:xfrm>
            <a:off x="161975" y="431575"/>
            <a:ext cx="2099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1pPr>
            <a:lvl2pPr lvl="1"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2pPr>
            <a:lvl3pPr lvl="2"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3pPr>
            <a:lvl4pPr lvl="3"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4pPr>
            <a:lvl5pPr lvl="4"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5pPr>
            <a:lvl6pPr lvl="5"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6pPr>
            <a:lvl7pPr lvl="6"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7pPr>
            <a:lvl8pPr lvl="7"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8pPr>
            <a:lvl9pPr lvl="8"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9pPr>
          </a:lstStyle>
          <a:p/>
        </p:txBody>
      </p:sp>
      <p:sp>
        <p:nvSpPr>
          <p:cNvPr id="37" name="Google Shape;37;p4"/>
          <p:cNvSpPr txBox="1"/>
          <p:nvPr>
            <p:ph idx="1" type="body"/>
          </p:nvPr>
        </p:nvSpPr>
        <p:spPr>
          <a:xfrm>
            <a:off x="2983800" y="1832725"/>
            <a:ext cx="5848500" cy="2736300"/>
          </a:xfrm>
          <a:prstGeom prst="rect">
            <a:avLst/>
          </a:prstGeom>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1pPr>
            <a:lvl2pPr indent="-342900" lvl="1" marL="9144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2pPr>
            <a:lvl3pPr indent="-342900" lvl="2" marL="13716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3pPr>
            <a:lvl4pPr indent="-342900" lvl="3" marL="18288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4pPr>
            <a:lvl5pPr indent="-342900" lvl="4" marL="22860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5pPr>
            <a:lvl6pPr indent="-342900" lvl="5" marL="27432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6pPr>
            <a:lvl7pPr indent="-342900" lvl="6" marL="32004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7pPr>
            <a:lvl8pPr indent="-342900" lvl="7" marL="36576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8pPr>
            <a:lvl9pPr indent="-342900" lvl="8" marL="41148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bg>
      <p:bgPr>
        <a:solidFill>
          <a:schemeClr val="dk2"/>
        </a:solidFill>
      </p:bgPr>
    </p:bg>
    <p:spTree>
      <p:nvGrpSpPr>
        <p:cNvPr id="38" name="Shape 38"/>
        <p:cNvGrpSpPr/>
        <p:nvPr/>
      </p:nvGrpSpPr>
      <p:grpSpPr>
        <a:xfrm>
          <a:off x="0" y="0"/>
          <a:ext cx="0" cy="0"/>
          <a:chOff x="0" y="0"/>
          <a:chExt cx="0" cy="0"/>
        </a:xfrm>
      </p:grpSpPr>
      <p:sp>
        <p:nvSpPr>
          <p:cNvPr id="39" name="Google Shape;3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5"/>
          <p:cNvSpPr/>
          <p:nvPr>
            <p:ph idx="2" type="pic"/>
          </p:nvPr>
        </p:nvSpPr>
        <p:spPr>
          <a:xfrm>
            <a:off x="5083950" y="1163700"/>
            <a:ext cx="3661500" cy="2816100"/>
          </a:xfrm>
          <a:prstGeom prst="rect">
            <a:avLst/>
          </a:prstGeom>
          <a:noFill/>
          <a:ln>
            <a:noFill/>
          </a:ln>
        </p:spPr>
      </p:sp>
      <p:sp>
        <p:nvSpPr>
          <p:cNvPr id="41" name="Google Shape;4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000"/>
              <a:buFont typeface="Outfit"/>
              <a:buNone/>
              <a:defRPr b="1" sz="4000">
                <a:solidFill>
                  <a:schemeClr val="lt1"/>
                </a:solidFill>
                <a:latin typeface="Outfit"/>
                <a:ea typeface="Outfit"/>
                <a:cs typeface="Outfit"/>
                <a:sym typeface="Outfit"/>
              </a:defRPr>
            </a:lvl1pPr>
            <a:lvl2pPr lvl="1"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2pPr>
            <a:lvl3pPr lvl="2"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3pPr>
            <a:lvl4pPr lvl="3"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4pPr>
            <a:lvl5pPr lvl="4"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5pPr>
            <a:lvl6pPr lvl="5"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6pPr>
            <a:lvl7pPr lvl="6"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7pPr>
            <a:lvl8pPr lvl="7"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8pPr>
            <a:lvl9pPr lvl="8" rtl="0">
              <a:spcBef>
                <a:spcPts val="0"/>
              </a:spcBef>
              <a:spcAft>
                <a:spcPts val="0"/>
              </a:spcAft>
              <a:buClr>
                <a:schemeClr val="lt1"/>
              </a:buClr>
              <a:buSzPts val="3000"/>
              <a:buFont typeface="Outfit"/>
              <a:buNone/>
              <a:defRPr b="1" sz="3000">
                <a:solidFill>
                  <a:schemeClr val="lt1"/>
                </a:solidFill>
                <a:latin typeface="Outfit"/>
                <a:ea typeface="Outfit"/>
                <a:cs typeface="Outfit"/>
                <a:sym typeface="Outfit"/>
              </a:defRPr>
            </a:lvl9pPr>
          </a:lstStyle>
          <a:p/>
        </p:txBody>
      </p:sp>
      <p:sp>
        <p:nvSpPr>
          <p:cNvPr id="42" name="Google Shape;42;p5"/>
          <p:cNvSpPr txBox="1"/>
          <p:nvPr>
            <p:ph idx="1" type="body"/>
          </p:nvPr>
        </p:nvSpPr>
        <p:spPr>
          <a:xfrm>
            <a:off x="381000" y="1245875"/>
            <a:ext cx="3729900" cy="2915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1pPr>
            <a:lvl2pPr indent="-342900" lvl="1" marL="9144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2pPr>
            <a:lvl3pPr indent="-342900" lvl="2" marL="13716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3pPr>
            <a:lvl4pPr indent="-342900" lvl="3" marL="18288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4pPr>
            <a:lvl5pPr indent="-342900" lvl="4" marL="22860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5pPr>
            <a:lvl6pPr indent="-342900" lvl="5" marL="27432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6pPr>
            <a:lvl7pPr indent="-342900" lvl="6" marL="32004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7pPr>
            <a:lvl8pPr indent="-342900" lvl="7" marL="36576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8pPr>
            <a:lvl9pPr indent="-342900" lvl="8" marL="4114800" rtl="0">
              <a:spcBef>
                <a:spcPts val="0"/>
              </a:spcBef>
              <a:spcAft>
                <a:spcPts val="0"/>
              </a:spcAft>
              <a:buClr>
                <a:schemeClr val="lt1"/>
              </a:buClr>
              <a:buSzPts val="1800"/>
              <a:buFont typeface="Epilogue"/>
              <a:buChar char="■"/>
              <a:defRPr>
                <a:solidFill>
                  <a:schemeClr val="lt1"/>
                </a:solidFill>
                <a:latin typeface="Epilogue"/>
                <a:ea typeface="Epilogue"/>
                <a:cs typeface="Epilogue"/>
                <a:sym typeface="Epilogue"/>
              </a:defRPr>
            </a:lvl9pPr>
          </a:lstStyle>
          <a:p/>
        </p:txBody>
      </p:sp>
      <p:pic>
        <p:nvPicPr>
          <p:cNvPr id="43" name="Google Shape;43;p5"/>
          <p:cNvPicPr preferRelativeResize="0"/>
          <p:nvPr/>
        </p:nvPicPr>
        <p:blipFill>
          <a:blip r:embed="rId2">
            <a:alphaModFix/>
          </a:blip>
          <a:stretch>
            <a:fillRect/>
          </a:stretch>
        </p:blipFill>
        <p:spPr>
          <a:xfrm>
            <a:off x="158675" y="4684776"/>
            <a:ext cx="2106301" cy="3106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44" name="Shape 44"/>
        <p:cNvGrpSpPr/>
        <p:nvPr/>
      </p:nvGrpSpPr>
      <p:grpSpPr>
        <a:xfrm>
          <a:off x="0" y="0"/>
          <a:ext cx="0" cy="0"/>
          <a:chOff x="0" y="0"/>
          <a:chExt cx="0" cy="0"/>
        </a:xfrm>
      </p:grpSpPr>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6"/>
          <p:cNvPicPr preferRelativeResize="0"/>
          <p:nvPr/>
        </p:nvPicPr>
        <p:blipFill rotWithShape="1">
          <a:blip r:embed="rId2">
            <a:alphaModFix/>
          </a:blip>
          <a:srcRect b="0" l="0" r="23908" t="24755"/>
          <a:stretch/>
        </p:blipFill>
        <p:spPr>
          <a:xfrm>
            <a:off x="6978400" y="0"/>
            <a:ext cx="2165601" cy="3164175"/>
          </a:xfrm>
          <a:prstGeom prst="rect">
            <a:avLst/>
          </a:prstGeom>
          <a:noFill/>
          <a:ln>
            <a:noFill/>
          </a:ln>
        </p:spPr>
      </p:pic>
      <p:sp>
        <p:nvSpPr>
          <p:cNvPr id="47" name="Google Shape;47;p6"/>
          <p:cNvSpPr txBox="1"/>
          <p:nvPr>
            <p:ph type="title"/>
          </p:nvPr>
        </p:nvSpPr>
        <p:spPr>
          <a:xfrm>
            <a:off x="1190625" y="1428750"/>
            <a:ext cx="4912800" cy="588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Font typeface="Outfit"/>
              <a:buNone/>
              <a:defRPr b="1" sz="4800">
                <a:solidFill>
                  <a:schemeClr val="lt1"/>
                </a:solidFill>
                <a:latin typeface="Outfit"/>
                <a:ea typeface="Outfit"/>
                <a:cs typeface="Outfit"/>
                <a:sym typeface="Outfi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48" name="Google Shape;48;p6"/>
          <p:cNvPicPr preferRelativeResize="0"/>
          <p:nvPr/>
        </p:nvPicPr>
        <p:blipFill>
          <a:blip r:embed="rId3">
            <a:alphaModFix/>
          </a:blip>
          <a:stretch>
            <a:fillRect/>
          </a:stretch>
        </p:blipFill>
        <p:spPr>
          <a:xfrm>
            <a:off x="6826175" y="4636626"/>
            <a:ext cx="2106301" cy="310625"/>
          </a:xfrm>
          <a:prstGeom prst="rect">
            <a:avLst/>
          </a:prstGeom>
          <a:noFill/>
          <a:ln>
            <a:noFill/>
          </a:ln>
        </p:spPr>
      </p:pic>
      <p:pic>
        <p:nvPicPr>
          <p:cNvPr id="49" name="Google Shape;49;p6"/>
          <p:cNvPicPr preferRelativeResize="0"/>
          <p:nvPr/>
        </p:nvPicPr>
        <p:blipFill rotWithShape="1">
          <a:blip r:embed="rId4">
            <a:alphaModFix/>
          </a:blip>
          <a:srcRect b="12223" l="0" r="3624" t="-7862"/>
          <a:stretch/>
        </p:blipFill>
        <p:spPr>
          <a:xfrm>
            <a:off x="331750" y="3738550"/>
            <a:ext cx="8812252" cy="14049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1pPr>
            <a:lvl2pPr indent="-342900" lvl="1" marL="9144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2pPr>
            <a:lvl3pPr indent="-342900" lvl="2" marL="13716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3pPr>
            <a:lvl4pPr indent="-342900" lvl="3" marL="18288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4pPr>
            <a:lvl5pPr indent="-342900" lvl="4" marL="22860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5pPr>
            <a:lvl6pPr indent="-342900" lvl="5" marL="27432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6pPr>
            <a:lvl7pPr indent="-342900" lvl="6" marL="32004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7pPr>
            <a:lvl8pPr indent="-342900" lvl="7" marL="36576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8pPr>
            <a:lvl9pPr indent="-342900" lvl="8" marL="4114800">
              <a:lnSpc>
                <a:spcPct val="115000"/>
              </a:lnSpc>
              <a:spcBef>
                <a:spcPts val="0"/>
              </a:spcBef>
              <a:spcAft>
                <a:spcPts val="0"/>
              </a:spcAft>
              <a:buClr>
                <a:schemeClr val="dk2"/>
              </a:buClr>
              <a:buSzPts val="1800"/>
              <a:buFont typeface="Epilogue"/>
              <a:buChar char="■"/>
              <a:defRPr sz="1800">
                <a:solidFill>
                  <a:schemeClr val="dk2"/>
                </a:solidFill>
                <a:latin typeface="Epilogue"/>
                <a:ea typeface="Epilogue"/>
                <a:cs typeface="Epilogue"/>
                <a:sym typeface="Epilogu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bit.ly/dntoolkit"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9.png"/><Relationship Id="rId8"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digitalinclusion.org/resource/intake-form-template/" TargetMode="External"/><Relationship Id="rId4" Type="http://schemas.openxmlformats.org/officeDocument/2006/relationships/hyperlink" Target="https://www.digitalinclusion.org/resource/skills-assessment-form-template/" TargetMode="External"/><Relationship Id="rId5" Type="http://schemas.openxmlformats.org/officeDocument/2006/relationships/hyperlink" Target="https://www.digitalinclusion.org/resource/tech-checkup-tool/" TargetMode="External"/><Relationship Id="rId6" Type="http://schemas.openxmlformats.org/officeDocument/2006/relationships/hyperlink" Target="https://www.digitalliteracyassessmen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digitalinclusion.org/blog/planning-to-build-a-new-digital-skills-curriculum-read-this-first/" TargetMode="External"/><Relationship Id="rId4" Type="http://schemas.openxmlformats.org/officeDocument/2006/relationships/hyperlink" Target="https://www.digitalinclusion.org/resource/digital-bytes-insights-and-resourc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cdn.ilsr.org/wp-content/uploads/2022/04/ExpandingDeviceAvailabilityforBroadband.pdf?_gl=1*k96jgp*_ga*NzE2MDYxMDcuMTY2NDM5MTU2Ng..*_ga_M3134750WM*MTY2NDkxNTc3Ny43LjEuMTY2NDkxNTc3Ny4wLjAuMA..&amp;_ga=2.40823970.1256146927.1664873246-71606107.1664391566" TargetMode="External"/><Relationship Id="rId4" Type="http://schemas.openxmlformats.org/officeDocument/2006/relationships/hyperlink" Target="https://cdn.ilsr.org/wp-content/uploads/2022/04/ExpandingDeviceAvailabilityforBroadband.pdf?_gl=1*k96jgp*_ga*NzE2MDYxMDcuMTY2NDM5MTU2Ng..*_ga_M3134750WM*MTY2NDkxNTc3Ny43LjEuMTY2NDkxNTc3Ny4wLjAuMA..&amp;_ga=2.40823970.1256146927.1664873246-71606107.1664391566" TargetMode="External"/><Relationship Id="rId5" Type="http://schemas.openxmlformats.org/officeDocument/2006/relationships/hyperlink" Target="https://cdn.ilsr.org/wp-content/uploads/2022/04/ExpandingDeviceAvailabilityforBroadband.pdf?_gl=1*k96jgp*_ga*NzE2MDYxMDcuMTY2NDM5MTU2Ng..*_ga_M3134750WM*MTY2NDkxNTc3Ny43LjEuMTY2NDkxNTc3Ny4wLjAuMA..&amp;_ga=2.40823970.1256146927.1664873246-71606107.1664391566" TargetMode="External"/><Relationship Id="rId6" Type="http://schemas.openxmlformats.org/officeDocument/2006/relationships/hyperlink" Target="https://digitunity.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broadbandmap.fcc.gov/home" TargetMode="External"/><Relationship Id="rId4" Type="http://schemas.openxmlformats.org/officeDocument/2006/relationships/hyperlink" Target="https://www.digitalinclusion.org/honor-roll-of-low-cost-plans/" TargetMode="External"/><Relationship Id="rId5" Type="http://schemas.openxmlformats.org/officeDocument/2006/relationships/hyperlink" Target="https://www.everyoneon.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www.digitalinclusion.org/dn" TargetMode="Externa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digitalinclusion.org/resource/dn-job-description/" TargetMode="External"/><Relationship Id="rId4" Type="http://schemas.openxmlformats.org/officeDocument/2006/relationships/hyperlink" Target="https://docs.google.com/document/d/1LCWTqGo6jgwYwCVjayPw7jj7YjNIM5I9RHvSne4Cg98/edit?usp=shar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events.humanitix.com/digital-navigator-training-2026-03-cohort" TargetMode="External"/><Relationship Id="rId4" Type="http://schemas.openxmlformats.org/officeDocument/2006/relationships/hyperlink" Target="https://digitallift.org/online-courses/" TargetMode="External"/><Relationship Id="rId5" Type="http://schemas.openxmlformats.org/officeDocument/2006/relationships/hyperlink" Target="https://www.coursera.org/specializations/goodwill-digital-navigator-certificate" TargetMode="External"/><Relationship Id="rId6" Type="http://schemas.openxmlformats.org/officeDocument/2006/relationships/hyperlink" Target="https://marylandersonline.umd.edu/give-help/marylanders-online-navigator-education-toolkit-mone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s://www.digitalinclusion.org/research-dat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www.digitalinclusion.org/research-data/" TargetMode="External"/><Relationship Id="rId4" Type="http://schemas.openxmlformats.org/officeDocument/2006/relationships/hyperlink" Target="https://www.digitalinclusion.org/asset-mapping/" TargetMode="External"/><Relationship Id="rId5" Type="http://schemas.openxmlformats.org/officeDocument/2006/relationships/hyperlink" Target="https://www.digitalinclusion.org/resource/digital-equity-researcher-inventory/"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7.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3.jpg"/><Relationship Id="rId4" Type="http://schemas.openxmlformats.org/officeDocument/2006/relationships/image" Target="../media/image40.jpg"/><Relationship Id="rId5"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2.png"/><Relationship Id="rId4" Type="http://schemas.openxmlformats.org/officeDocument/2006/relationships/image" Target="../media/image29.png"/><Relationship Id="rId5" Type="http://schemas.openxmlformats.org/officeDocument/2006/relationships/image" Target="../media/image39.png"/><Relationship Id="rId6"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7"/>
          <p:cNvSpPr txBox="1"/>
          <p:nvPr>
            <p:ph type="title"/>
          </p:nvPr>
        </p:nvSpPr>
        <p:spPr>
          <a:xfrm>
            <a:off x="1091350" y="2048550"/>
            <a:ext cx="6318600" cy="104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Introduction to Digital Navigators</a:t>
            </a:r>
            <a:endParaRPr sz="4800"/>
          </a:p>
        </p:txBody>
      </p:sp>
      <p:sp>
        <p:nvSpPr>
          <p:cNvPr id="55" name="Google Shape;55;p7"/>
          <p:cNvSpPr txBox="1"/>
          <p:nvPr>
            <p:ph type="title"/>
          </p:nvPr>
        </p:nvSpPr>
        <p:spPr>
          <a:xfrm>
            <a:off x="0" y="3316575"/>
            <a:ext cx="3288600" cy="1222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900"/>
          </a:p>
          <a:p>
            <a:pPr indent="0" lvl="0" marL="0" rtl="0" algn="l">
              <a:spcBef>
                <a:spcPts val="0"/>
              </a:spcBef>
              <a:spcAft>
                <a:spcPts val="0"/>
              </a:spcAft>
              <a:buNone/>
            </a:pPr>
            <a:r>
              <a:t/>
            </a:r>
            <a:endParaRPr sz="2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Growth of the Digital Navigator Model</a:t>
            </a:r>
            <a:endParaRPr/>
          </a:p>
        </p:txBody>
      </p:sp>
      <p:sp>
        <p:nvSpPr>
          <p:cNvPr id="121" name="Google Shape;121;p16"/>
          <p:cNvSpPr txBox="1"/>
          <p:nvPr>
            <p:ph idx="1" type="body"/>
          </p:nvPr>
        </p:nvSpPr>
        <p:spPr>
          <a:xfrm>
            <a:off x="418175" y="1138750"/>
            <a:ext cx="3969900" cy="29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Rooted in existing digital inclusion work, Emerged during the COVID-19 pandemic.</a:t>
            </a:r>
            <a:endParaRPr/>
          </a:p>
          <a:p>
            <a:pPr indent="0" lvl="0" marL="0" rtl="0" algn="l">
              <a:spcBef>
                <a:spcPts val="1200"/>
              </a:spcBef>
              <a:spcAft>
                <a:spcPts val="0"/>
              </a:spcAft>
              <a:buNone/>
            </a:pPr>
            <a:r>
              <a:rPr lang="en"/>
              <a:t>NDIA Digital Navigator Working Group produced definition, standards, template materials, &amp; pilot programs</a:t>
            </a:r>
            <a:endParaRPr/>
          </a:p>
          <a:p>
            <a:pPr indent="0" lvl="0" marL="0" rtl="0" algn="l">
              <a:spcBef>
                <a:spcPts val="1200"/>
              </a:spcBef>
              <a:spcAft>
                <a:spcPts val="1200"/>
              </a:spcAft>
              <a:buNone/>
            </a:pPr>
            <a:r>
              <a:rPr lang="en"/>
              <a:t>Flourished into a flexible and adaptable model. </a:t>
            </a:r>
            <a:endParaRPr/>
          </a:p>
        </p:txBody>
      </p:sp>
      <p:grpSp>
        <p:nvGrpSpPr>
          <p:cNvPr id="122" name="Google Shape;122;p16"/>
          <p:cNvGrpSpPr/>
          <p:nvPr/>
        </p:nvGrpSpPr>
        <p:grpSpPr>
          <a:xfrm>
            <a:off x="4495200" y="1323724"/>
            <a:ext cx="3969900" cy="2822701"/>
            <a:chOff x="4501925" y="1195949"/>
            <a:chExt cx="3969900" cy="2822701"/>
          </a:xfrm>
        </p:grpSpPr>
        <p:pic>
          <p:nvPicPr>
            <p:cNvPr id="123" name="Google Shape;123;p16"/>
            <p:cNvPicPr preferRelativeResize="0"/>
            <p:nvPr/>
          </p:nvPicPr>
          <p:blipFill rotWithShape="1">
            <a:blip r:embed="rId3">
              <a:alphaModFix/>
            </a:blip>
            <a:srcRect b="0" l="120" r="130" t="0"/>
            <a:stretch/>
          </p:blipFill>
          <p:spPr>
            <a:xfrm>
              <a:off x="4501925" y="1195949"/>
              <a:ext cx="3969900" cy="2751600"/>
            </a:xfrm>
            <a:prstGeom prst="roundRect">
              <a:avLst>
                <a:gd fmla="val 9515" name="adj"/>
              </a:avLst>
            </a:prstGeom>
            <a:noFill/>
            <a:ln>
              <a:noFill/>
            </a:ln>
          </p:spPr>
        </p:pic>
        <p:sp>
          <p:nvSpPr>
            <p:cNvPr id="124" name="Google Shape;124;p16"/>
            <p:cNvSpPr txBox="1"/>
            <p:nvPr/>
          </p:nvSpPr>
          <p:spPr>
            <a:xfrm>
              <a:off x="5539475" y="3597150"/>
              <a:ext cx="2762400" cy="421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200">
                  <a:solidFill>
                    <a:srgbClr val="FFFFFF"/>
                  </a:solidFill>
                  <a:highlight>
                    <a:srgbClr val="201C50"/>
                  </a:highlight>
                  <a:latin typeface="Epilogue"/>
                  <a:ea typeface="Epilogue"/>
                  <a:cs typeface="Epilogue"/>
                  <a:sym typeface="Epilogue"/>
                </a:rPr>
                <a:t>Human I-T</a:t>
              </a:r>
              <a:endParaRPr b="1" sz="1200">
                <a:solidFill>
                  <a:srgbClr val="FFFFFF"/>
                </a:solidFill>
                <a:highlight>
                  <a:srgbClr val="201C50"/>
                </a:highlight>
                <a:latin typeface="Epilogue"/>
                <a:ea typeface="Epilogue"/>
                <a:cs typeface="Epilogue"/>
                <a:sym typeface="Epilogue"/>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2906975" y="431575"/>
            <a:ext cx="584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Navigator Program Toolkit </a:t>
            </a:r>
            <a:endParaRPr/>
          </a:p>
        </p:txBody>
      </p:sp>
      <p:sp>
        <p:nvSpPr>
          <p:cNvPr id="130" name="Google Shape;130;p17"/>
          <p:cNvSpPr txBox="1"/>
          <p:nvPr>
            <p:ph idx="2" type="title"/>
          </p:nvPr>
        </p:nvSpPr>
        <p:spPr>
          <a:xfrm>
            <a:off x="161975" y="431575"/>
            <a:ext cx="2099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a:t>
            </a:r>
            <a:endParaRPr/>
          </a:p>
        </p:txBody>
      </p:sp>
      <p:sp>
        <p:nvSpPr>
          <p:cNvPr id="131" name="Google Shape;131;p17"/>
          <p:cNvSpPr txBox="1"/>
          <p:nvPr>
            <p:ph idx="1" type="body"/>
          </p:nvPr>
        </p:nvSpPr>
        <p:spPr>
          <a:xfrm>
            <a:off x="2983800" y="1832725"/>
            <a:ext cx="3138900" cy="27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 years of experience from the NDIA community on how to build successful digital navigator programs</a:t>
            </a:r>
            <a:endParaRPr/>
          </a:p>
          <a:p>
            <a:pPr indent="0" lvl="0" marL="0" rtl="0" algn="l">
              <a:spcBef>
                <a:spcPts val="1200"/>
              </a:spcBef>
              <a:spcAft>
                <a:spcPts val="1200"/>
              </a:spcAft>
              <a:buNone/>
            </a:pPr>
            <a:r>
              <a:rPr lang="en" u="sng">
                <a:solidFill>
                  <a:schemeClr val="hlink"/>
                </a:solidFill>
                <a:hlinkClick r:id="rId3"/>
              </a:rPr>
              <a:t>https://bit.ly/dntoolkit</a:t>
            </a:r>
            <a:r>
              <a:rPr lang="en"/>
              <a:t> </a:t>
            </a:r>
            <a:endParaRPr/>
          </a:p>
        </p:txBody>
      </p:sp>
      <p:pic>
        <p:nvPicPr>
          <p:cNvPr id="132" name="Google Shape;132;p17" title="Cover V1.png"/>
          <p:cNvPicPr preferRelativeResize="0"/>
          <p:nvPr/>
        </p:nvPicPr>
        <p:blipFill>
          <a:blip r:embed="rId4">
            <a:alphaModFix/>
          </a:blip>
          <a:stretch>
            <a:fillRect/>
          </a:stretch>
        </p:blipFill>
        <p:spPr>
          <a:xfrm>
            <a:off x="6122700" y="1283550"/>
            <a:ext cx="2678999" cy="34679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1190625" y="1428750"/>
            <a:ext cx="4912800" cy="588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a:t>
            </a:r>
            <a:r>
              <a:rPr lang="en"/>
              <a:t>o Digital Navigators Do?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311700" y="445025"/>
            <a:ext cx="8520600" cy="3549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4700"/>
              <a:t>Digital navigators consistently provide holistic, individualized support through</a:t>
            </a:r>
            <a:r>
              <a:rPr lang="en" sz="4700"/>
              <a:t> </a:t>
            </a:r>
            <a:endParaRPr sz="4700"/>
          </a:p>
          <a:p>
            <a:pPr indent="0" lvl="0" marL="0" rtl="0" algn="l">
              <a:spcBef>
                <a:spcPts val="0"/>
              </a:spcBef>
              <a:spcAft>
                <a:spcPts val="0"/>
              </a:spcAft>
              <a:buNone/>
            </a:pPr>
            <a:r>
              <a:rPr lang="en" sz="4700"/>
              <a:t>r</a:t>
            </a:r>
            <a:r>
              <a:rPr lang="en" sz="4700"/>
              <a:t>epeated</a:t>
            </a:r>
            <a:r>
              <a:rPr lang="en" sz="4700"/>
              <a:t> </a:t>
            </a:r>
            <a:endParaRPr sz="4700"/>
          </a:p>
          <a:p>
            <a:pPr indent="0" lvl="0" marL="0" rtl="0" algn="l">
              <a:spcBef>
                <a:spcPts val="0"/>
              </a:spcBef>
              <a:spcAft>
                <a:spcPts val="0"/>
              </a:spcAft>
              <a:buNone/>
            </a:pPr>
            <a:r>
              <a:rPr lang="en" sz="4700"/>
              <a:t>interactions.</a:t>
            </a:r>
            <a:endParaRPr sz="4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311700" y="445025"/>
            <a:ext cx="8520600" cy="3549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4700"/>
              <a:t>Digital navigators consistently provide </a:t>
            </a:r>
            <a:r>
              <a:rPr lang="en" sz="4700">
                <a:solidFill>
                  <a:schemeClr val="accent2"/>
                </a:solidFill>
              </a:rPr>
              <a:t>holistic</a:t>
            </a:r>
            <a:r>
              <a:rPr lang="en" sz="4700"/>
              <a:t>, individualized support through </a:t>
            </a:r>
            <a:endParaRPr sz="4700"/>
          </a:p>
          <a:p>
            <a:pPr indent="0" lvl="0" marL="0" rtl="0" algn="l">
              <a:spcBef>
                <a:spcPts val="0"/>
              </a:spcBef>
              <a:spcAft>
                <a:spcPts val="0"/>
              </a:spcAft>
              <a:buNone/>
            </a:pPr>
            <a:r>
              <a:rPr lang="en" sz="4700"/>
              <a:t>repeated </a:t>
            </a:r>
            <a:endParaRPr sz="4700"/>
          </a:p>
          <a:p>
            <a:pPr indent="0" lvl="0" marL="0" rtl="0" algn="l">
              <a:spcBef>
                <a:spcPts val="0"/>
              </a:spcBef>
              <a:spcAft>
                <a:spcPts val="0"/>
              </a:spcAft>
              <a:buNone/>
            </a:pPr>
            <a:r>
              <a:rPr lang="en" sz="4700"/>
              <a:t>interactions.</a:t>
            </a:r>
            <a:endParaRPr sz="4700"/>
          </a:p>
        </p:txBody>
      </p:sp>
      <p:sp>
        <p:nvSpPr>
          <p:cNvPr id="148" name="Google Shape;148;p20"/>
          <p:cNvSpPr txBox="1"/>
          <p:nvPr/>
        </p:nvSpPr>
        <p:spPr>
          <a:xfrm>
            <a:off x="4780000" y="2408175"/>
            <a:ext cx="3744000" cy="22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49" name="Google Shape;149;p20"/>
          <p:cNvSpPr txBox="1"/>
          <p:nvPr/>
        </p:nvSpPr>
        <p:spPr>
          <a:xfrm>
            <a:off x="4916325" y="2480875"/>
            <a:ext cx="3744000" cy="21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2"/>
                </a:solidFill>
                <a:latin typeface="Epilogue"/>
                <a:ea typeface="Epilogue"/>
                <a:cs typeface="Epilogue"/>
                <a:sym typeface="Epilogue"/>
              </a:rPr>
              <a:t>Addressing all of the elements of digital inclusion: internet, devices, skills, tech support, &amp; accessibility</a:t>
            </a:r>
            <a:endParaRPr sz="2400">
              <a:solidFill>
                <a:schemeClr val="accent2"/>
              </a:solidFill>
              <a:latin typeface="Epilogue"/>
              <a:ea typeface="Epilogue"/>
              <a:cs typeface="Epilogue"/>
              <a:sym typeface="Epilog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1"/>
          <p:cNvSpPr txBox="1"/>
          <p:nvPr>
            <p:ph type="title"/>
          </p:nvPr>
        </p:nvSpPr>
        <p:spPr>
          <a:xfrm>
            <a:off x="311700" y="445025"/>
            <a:ext cx="8520600" cy="3549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4700"/>
              <a:t>Digital navigators consistently provide holistic, </a:t>
            </a:r>
            <a:r>
              <a:rPr lang="en" sz="4700">
                <a:solidFill>
                  <a:schemeClr val="accent2"/>
                </a:solidFill>
              </a:rPr>
              <a:t>individualized </a:t>
            </a:r>
            <a:r>
              <a:rPr lang="en" sz="4700"/>
              <a:t>support through </a:t>
            </a:r>
            <a:endParaRPr sz="4700"/>
          </a:p>
          <a:p>
            <a:pPr indent="0" lvl="0" marL="0" rtl="0" algn="l">
              <a:spcBef>
                <a:spcPts val="0"/>
              </a:spcBef>
              <a:spcAft>
                <a:spcPts val="0"/>
              </a:spcAft>
              <a:buNone/>
            </a:pPr>
            <a:r>
              <a:rPr lang="en" sz="4700"/>
              <a:t>repeated </a:t>
            </a:r>
            <a:endParaRPr sz="4700"/>
          </a:p>
          <a:p>
            <a:pPr indent="0" lvl="0" marL="0" rtl="0" algn="l">
              <a:spcBef>
                <a:spcPts val="0"/>
              </a:spcBef>
              <a:spcAft>
                <a:spcPts val="0"/>
              </a:spcAft>
              <a:buNone/>
            </a:pPr>
            <a:r>
              <a:rPr lang="en" sz="4700"/>
              <a:t>interactions.</a:t>
            </a:r>
            <a:endParaRPr sz="4700"/>
          </a:p>
        </p:txBody>
      </p:sp>
      <p:sp>
        <p:nvSpPr>
          <p:cNvPr id="155" name="Google Shape;155;p21"/>
          <p:cNvSpPr txBox="1"/>
          <p:nvPr/>
        </p:nvSpPr>
        <p:spPr>
          <a:xfrm>
            <a:off x="4780000" y="2408175"/>
            <a:ext cx="3744000" cy="22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56" name="Google Shape;156;p21"/>
          <p:cNvSpPr txBox="1"/>
          <p:nvPr/>
        </p:nvSpPr>
        <p:spPr>
          <a:xfrm>
            <a:off x="4916325" y="2480875"/>
            <a:ext cx="3744000" cy="21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2"/>
                </a:solidFill>
                <a:latin typeface="Epilogue"/>
                <a:ea typeface="Epilogue"/>
                <a:cs typeface="Epilogue"/>
                <a:sym typeface="Epilogue"/>
              </a:rPr>
              <a:t>Community members are supported to meet their unique goals in ways that work for them.</a:t>
            </a:r>
            <a:endParaRPr sz="2400">
              <a:solidFill>
                <a:schemeClr val="accent2"/>
              </a:solidFill>
              <a:latin typeface="Epilogue"/>
              <a:ea typeface="Epilogue"/>
              <a:cs typeface="Epilogue"/>
              <a:sym typeface="Epilog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311700" y="445025"/>
            <a:ext cx="8520600" cy="3549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4700"/>
              <a:t>Digital navigators </a:t>
            </a:r>
            <a:r>
              <a:rPr lang="en" sz="4700">
                <a:solidFill>
                  <a:schemeClr val="accent2"/>
                </a:solidFill>
              </a:rPr>
              <a:t>consistently </a:t>
            </a:r>
            <a:r>
              <a:rPr lang="en" sz="4700"/>
              <a:t>provide holistic, individualized support through </a:t>
            </a:r>
            <a:endParaRPr sz="4700"/>
          </a:p>
          <a:p>
            <a:pPr indent="0" lvl="0" marL="0" rtl="0" algn="l">
              <a:spcBef>
                <a:spcPts val="0"/>
              </a:spcBef>
              <a:spcAft>
                <a:spcPts val="0"/>
              </a:spcAft>
              <a:buNone/>
            </a:pPr>
            <a:r>
              <a:rPr lang="en" sz="4700">
                <a:solidFill>
                  <a:schemeClr val="accent2"/>
                </a:solidFill>
              </a:rPr>
              <a:t>repeated </a:t>
            </a:r>
            <a:endParaRPr sz="4700">
              <a:solidFill>
                <a:schemeClr val="accent2"/>
              </a:solidFill>
            </a:endParaRPr>
          </a:p>
          <a:p>
            <a:pPr indent="0" lvl="0" marL="0" rtl="0" algn="l">
              <a:spcBef>
                <a:spcPts val="0"/>
              </a:spcBef>
              <a:spcAft>
                <a:spcPts val="0"/>
              </a:spcAft>
              <a:buNone/>
            </a:pPr>
            <a:r>
              <a:rPr lang="en" sz="4700"/>
              <a:t>interactions.</a:t>
            </a:r>
            <a:endParaRPr sz="4700"/>
          </a:p>
        </p:txBody>
      </p:sp>
      <p:sp>
        <p:nvSpPr>
          <p:cNvPr id="162" name="Google Shape;162;p22"/>
          <p:cNvSpPr txBox="1"/>
          <p:nvPr/>
        </p:nvSpPr>
        <p:spPr>
          <a:xfrm>
            <a:off x="4780000" y="2408175"/>
            <a:ext cx="3744000" cy="22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63" name="Google Shape;163;p22"/>
          <p:cNvSpPr txBox="1"/>
          <p:nvPr/>
        </p:nvSpPr>
        <p:spPr>
          <a:xfrm>
            <a:off x="4916325" y="2480875"/>
            <a:ext cx="3744000" cy="21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2"/>
                </a:solidFill>
                <a:latin typeface="Epilogue"/>
                <a:ea typeface="Epilogue"/>
                <a:cs typeface="Epilogue"/>
                <a:sym typeface="Epilogue"/>
              </a:rPr>
              <a:t>We build long-term relationships to ensure there’s a real impact.</a:t>
            </a:r>
            <a:endParaRPr sz="2400">
              <a:solidFill>
                <a:schemeClr val="accent2"/>
              </a:solidFill>
              <a:latin typeface="Epilogue"/>
              <a:ea typeface="Epilogue"/>
              <a:cs typeface="Epilogue"/>
              <a:sym typeface="Epilog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23"/>
          <p:cNvGrpSpPr/>
          <p:nvPr/>
        </p:nvGrpSpPr>
        <p:grpSpPr>
          <a:xfrm>
            <a:off x="323294" y="3246267"/>
            <a:ext cx="2783088" cy="490645"/>
            <a:chOff x="2325902" y="4994345"/>
            <a:chExt cx="7540200" cy="1329300"/>
          </a:xfrm>
        </p:grpSpPr>
        <p:sp>
          <p:nvSpPr>
            <p:cNvPr id="169" name="Google Shape;169;p23"/>
            <p:cNvSpPr/>
            <p:nvPr/>
          </p:nvSpPr>
          <p:spPr>
            <a:xfrm>
              <a:off x="2325902" y="4994345"/>
              <a:ext cx="7540200" cy="13293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0" name="Google Shape;170;p23"/>
            <p:cNvSpPr/>
            <p:nvPr/>
          </p:nvSpPr>
          <p:spPr>
            <a:xfrm>
              <a:off x="2325903" y="4994345"/>
              <a:ext cx="1329300" cy="1329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171" name="Google Shape;171;p23"/>
          <p:cNvSpPr/>
          <p:nvPr/>
        </p:nvSpPr>
        <p:spPr>
          <a:xfrm flipH="1" rot="5400000">
            <a:off x="5947200" y="2043050"/>
            <a:ext cx="3606900" cy="1557300"/>
          </a:xfrm>
          <a:prstGeom prst="curvedDownArrow">
            <a:avLst>
              <a:gd fmla="val 25000" name="adj1"/>
              <a:gd fmla="val 50000" name="adj2"/>
              <a:gd fmla="val 25000" name="adj3"/>
            </a:avLst>
          </a:prstGeom>
          <a:solidFill>
            <a:srgbClr val="D3D2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a:off x="2351685" y="4091601"/>
            <a:ext cx="4460700" cy="602700"/>
          </a:xfrm>
          <a:prstGeom prst="roundRect">
            <a:avLst>
              <a:gd fmla="val 50000" name="adj"/>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3" name="Google Shape;173;p23"/>
          <p:cNvSpPr/>
          <p:nvPr/>
        </p:nvSpPr>
        <p:spPr>
          <a:xfrm>
            <a:off x="2308936" y="2540413"/>
            <a:ext cx="4460700" cy="602700"/>
          </a:xfrm>
          <a:prstGeom prst="roundRect">
            <a:avLst>
              <a:gd fmla="val 50000" name="adj"/>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4" name="Google Shape;174;p23"/>
          <p:cNvSpPr/>
          <p:nvPr/>
        </p:nvSpPr>
        <p:spPr>
          <a:xfrm>
            <a:off x="2313749" y="1758788"/>
            <a:ext cx="4516500" cy="602700"/>
          </a:xfrm>
          <a:prstGeom prst="roundRect">
            <a:avLst>
              <a:gd fmla="val 50000" name="adj"/>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5" name="Google Shape;175;p23"/>
          <p:cNvSpPr txBox="1"/>
          <p:nvPr>
            <p:ph type="title"/>
          </p:nvPr>
        </p:nvSpPr>
        <p:spPr>
          <a:xfrm>
            <a:off x="311700" y="216425"/>
            <a:ext cx="85206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3200"/>
              <a:t>Digital Navigator Process</a:t>
            </a:r>
            <a:endParaRPr sz="3200"/>
          </a:p>
        </p:txBody>
      </p:sp>
      <p:pic>
        <p:nvPicPr>
          <p:cNvPr descr="Chat outline" id="176" name="Google Shape;176;p23"/>
          <p:cNvPicPr preferRelativeResize="0"/>
          <p:nvPr/>
        </p:nvPicPr>
        <p:blipFill rotWithShape="1">
          <a:blip r:embed="rId3">
            <a:alphaModFix/>
          </a:blip>
          <a:srcRect b="0" l="0" r="0" t="0"/>
          <a:stretch/>
        </p:blipFill>
        <p:spPr>
          <a:xfrm>
            <a:off x="2449963" y="1787795"/>
            <a:ext cx="597653" cy="597653"/>
          </a:xfrm>
          <a:prstGeom prst="rect">
            <a:avLst/>
          </a:prstGeom>
          <a:noFill/>
          <a:ln>
            <a:noFill/>
          </a:ln>
        </p:spPr>
      </p:pic>
      <p:sp>
        <p:nvSpPr>
          <p:cNvPr id="177" name="Google Shape;177;p23"/>
          <p:cNvSpPr txBox="1"/>
          <p:nvPr/>
        </p:nvSpPr>
        <p:spPr>
          <a:xfrm>
            <a:off x="3047625" y="1854313"/>
            <a:ext cx="3686700" cy="41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1800" u="none" cap="none" strike="noStrike">
                <a:solidFill>
                  <a:schemeClr val="lt1"/>
                </a:solidFill>
                <a:latin typeface="Epilogue"/>
                <a:ea typeface="Epilogue"/>
                <a:cs typeface="Epilogue"/>
                <a:sym typeface="Epilogue"/>
              </a:rPr>
              <a:t>Evaluate &amp; Discuss </a:t>
            </a:r>
            <a:r>
              <a:rPr b="1" lang="en" sz="1800">
                <a:solidFill>
                  <a:schemeClr val="lt1"/>
                </a:solidFill>
                <a:latin typeface="Epilogue"/>
                <a:ea typeface="Epilogue"/>
                <a:cs typeface="Epilogue"/>
                <a:sym typeface="Epilogue"/>
              </a:rPr>
              <a:t>Solutions</a:t>
            </a:r>
            <a:endParaRPr i="0" sz="1800" u="none" cap="none" strike="noStrike">
              <a:solidFill>
                <a:schemeClr val="lt1"/>
              </a:solidFill>
              <a:latin typeface="Epilogue"/>
              <a:ea typeface="Epilogue"/>
              <a:cs typeface="Epilogue"/>
              <a:sym typeface="Epilogue"/>
            </a:endParaRPr>
          </a:p>
        </p:txBody>
      </p:sp>
      <p:sp>
        <p:nvSpPr>
          <p:cNvPr id="178" name="Google Shape;178;p23"/>
          <p:cNvSpPr txBox="1"/>
          <p:nvPr/>
        </p:nvSpPr>
        <p:spPr>
          <a:xfrm>
            <a:off x="2940443" y="2635980"/>
            <a:ext cx="3637800" cy="41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1800" u="none" cap="none" strike="noStrike">
                <a:solidFill>
                  <a:schemeClr val="lt1"/>
                </a:solidFill>
                <a:latin typeface="Epilogue"/>
                <a:ea typeface="Epilogue"/>
                <a:cs typeface="Epilogue"/>
                <a:sym typeface="Epilogue"/>
              </a:rPr>
              <a:t>Refer to Relevant Resources</a:t>
            </a:r>
            <a:endParaRPr b="1" i="0" sz="1800" u="none" cap="none" strike="noStrike">
              <a:solidFill>
                <a:schemeClr val="lt1"/>
              </a:solidFill>
              <a:latin typeface="Epilogue"/>
              <a:ea typeface="Epilogue"/>
              <a:cs typeface="Epilogue"/>
              <a:sym typeface="Epilogue"/>
            </a:endParaRPr>
          </a:p>
        </p:txBody>
      </p:sp>
      <p:pic>
        <p:nvPicPr>
          <p:cNvPr descr="Share outline" id="179" name="Google Shape;179;p23"/>
          <p:cNvPicPr preferRelativeResize="0"/>
          <p:nvPr/>
        </p:nvPicPr>
        <p:blipFill rotWithShape="1">
          <a:blip r:embed="rId4">
            <a:alphaModFix/>
          </a:blip>
          <a:srcRect b="0" l="0" r="0" t="0"/>
          <a:stretch/>
        </p:blipFill>
        <p:spPr>
          <a:xfrm>
            <a:off x="2437219" y="2570086"/>
            <a:ext cx="503227" cy="503227"/>
          </a:xfrm>
          <a:prstGeom prst="rect">
            <a:avLst/>
          </a:prstGeom>
          <a:noFill/>
          <a:ln>
            <a:noFill/>
          </a:ln>
        </p:spPr>
      </p:pic>
      <p:sp>
        <p:nvSpPr>
          <p:cNvPr id="180" name="Google Shape;180;p23"/>
          <p:cNvSpPr txBox="1"/>
          <p:nvPr/>
        </p:nvSpPr>
        <p:spPr>
          <a:xfrm>
            <a:off x="2995575" y="4187152"/>
            <a:ext cx="3763500" cy="41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1800" u="none" cap="none" strike="noStrike">
                <a:solidFill>
                  <a:schemeClr val="lt1"/>
                </a:solidFill>
                <a:latin typeface="Epilogue"/>
                <a:ea typeface="Epilogue"/>
                <a:cs typeface="Epilogue"/>
                <a:sym typeface="Epilogue"/>
              </a:rPr>
              <a:t>Check</a:t>
            </a:r>
            <a:r>
              <a:rPr b="1" lang="en" sz="1800">
                <a:solidFill>
                  <a:schemeClr val="lt1"/>
                </a:solidFill>
                <a:latin typeface="Epilogue"/>
                <a:ea typeface="Epilogue"/>
                <a:cs typeface="Epilogue"/>
                <a:sym typeface="Epilogue"/>
              </a:rPr>
              <a:t> I</a:t>
            </a:r>
            <a:r>
              <a:rPr b="1" i="0" lang="en" sz="1800" u="none" cap="none" strike="noStrike">
                <a:solidFill>
                  <a:schemeClr val="lt1"/>
                </a:solidFill>
                <a:latin typeface="Epilogue"/>
                <a:ea typeface="Epilogue"/>
                <a:cs typeface="Epilogue"/>
                <a:sym typeface="Epilogue"/>
              </a:rPr>
              <a:t>n &amp; Evaluate Progress</a:t>
            </a:r>
            <a:endParaRPr b="1" i="0" sz="1800" u="none" cap="none" strike="noStrike">
              <a:solidFill>
                <a:schemeClr val="lt1"/>
              </a:solidFill>
              <a:latin typeface="Epilogue"/>
              <a:ea typeface="Epilogue"/>
              <a:cs typeface="Epilogue"/>
              <a:sym typeface="Epilogue"/>
            </a:endParaRPr>
          </a:p>
        </p:txBody>
      </p:sp>
      <p:pic>
        <p:nvPicPr>
          <p:cNvPr descr="Chat outline" id="181" name="Google Shape;181;p23"/>
          <p:cNvPicPr preferRelativeResize="0"/>
          <p:nvPr/>
        </p:nvPicPr>
        <p:blipFill rotWithShape="1">
          <a:blip r:embed="rId3">
            <a:alphaModFix/>
          </a:blip>
          <a:srcRect b="0" l="0" r="0" t="0"/>
          <a:stretch/>
        </p:blipFill>
        <p:spPr>
          <a:xfrm>
            <a:off x="2473338" y="4134147"/>
            <a:ext cx="597653" cy="597653"/>
          </a:xfrm>
          <a:prstGeom prst="rect">
            <a:avLst/>
          </a:prstGeom>
          <a:noFill/>
          <a:ln>
            <a:noFill/>
          </a:ln>
        </p:spPr>
      </p:pic>
      <p:sp>
        <p:nvSpPr>
          <p:cNvPr id="182" name="Google Shape;182;p23"/>
          <p:cNvSpPr/>
          <p:nvPr/>
        </p:nvSpPr>
        <p:spPr>
          <a:xfrm rot="10800000">
            <a:off x="4014293" y="2323630"/>
            <a:ext cx="1115400" cy="1581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3" name="Google Shape;183;p23"/>
          <p:cNvSpPr txBox="1"/>
          <p:nvPr/>
        </p:nvSpPr>
        <p:spPr>
          <a:xfrm>
            <a:off x="844354" y="3237618"/>
            <a:ext cx="2242200" cy="490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Roboto"/>
                <a:ea typeface="Roboto"/>
                <a:cs typeface="Roboto"/>
                <a:sym typeface="Roboto"/>
              </a:rPr>
              <a:t>Digital Skills Training</a:t>
            </a:r>
            <a:endParaRPr b="0" i="0" sz="1600" u="none" cap="none" strike="noStrike">
              <a:solidFill>
                <a:schemeClr val="lt1"/>
              </a:solidFill>
              <a:latin typeface="Roboto"/>
              <a:ea typeface="Roboto"/>
              <a:cs typeface="Roboto"/>
              <a:sym typeface="Roboto"/>
            </a:endParaRPr>
          </a:p>
        </p:txBody>
      </p:sp>
      <p:grpSp>
        <p:nvGrpSpPr>
          <p:cNvPr id="184" name="Google Shape;184;p23"/>
          <p:cNvGrpSpPr/>
          <p:nvPr/>
        </p:nvGrpSpPr>
        <p:grpSpPr>
          <a:xfrm>
            <a:off x="6079771" y="3241505"/>
            <a:ext cx="2783088" cy="490645"/>
            <a:chOff x="2325899" y="1863655"/>
            <a:chExt cx="7540200" cy="1329300"/>
          </a:xfrm>
        </p:grpSpPr>
        <p:sp>
          <p:nvSpPr>
            <p:cNvPr id="185" name="Google Shape;185;p23"/>
            <p:cNvSpPr/>
            <p:nvPr/>
          </p:nvSpPr>
          <p:spPr>
            <a:xfrm>
              <a:off x="2325899" y="1863655"/>
              <a:ext cx="7540200" cy="1329300"/>
            </a:xfrm>
            <a:prstGeom prst="roundRect">
              <a:avLst>
                <a:gd fmla="val 50000" name="adj"/>
              </a:avLst>
            </a:prstGeom>
            <a:solidFill>
              <a:srgbClr val="0B9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6" name="Google Shape;186;p23"/>
            <p:cNvSpPr/>
            <p:nvPr/>
          </p:nvSpPr>
          <p:spPr>
            <a:xfrm>
              <a:off x="2325900" y="1863655"/>
              <a:ext cx="1329300" cy="1329300"/>
            </a:xfrm>
            <a:prstGeom prst="ellipse">
              <a:avLst/>
            </a:prstGeom>
            <a:solidFill>
              <a:srgbClr val="D0FB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187" name="Google Shape;187;p23"/>
          <p:cNvSpPr/>
          <p:nvPr/>
        </p:nvSpPr>
        <p:spPr>
          <a:xfrm>
            <a:off x="3180456" y="3255840"/>
            <a:ext cx="2783088" cy="49064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8" name="Google Shape;188;p23"/>
          <p:cNvSpPr/>
          <p:nvPr/>
        </p:nvSpPr>
        <p:spPr>
          <a:xfrm>
            <a:off x="3180456" y="3255840"/>
            <a:ext cx="490645" cy="490645"/>
          </a:xfrm>
          <a:prstGeom prst="ellipse">
            <a:avLst/>
          </a:prstGeom>
          <a:solidFill>
            <a:srgbClr val="D3D2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9" name="Google Shape;189;p23"/>
          <p:cNvSpPr txBox="1"/>
          <p:nvPr/>
        </p:nvSpPr>
        <p:spPr>
          <a:xfrm>
            <a:off x="3757839" y="3270570"/>
            <a:ext cx="2292300" cy="490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Roboto"/>
                <a:ea typeface="Roboto"/>
                <a:cs typeface="Roboto"/>
                <a:sym typeface="Roboto"/>
              </a:rPr>
              <a:t>Appropriate Devices</a:t>
            </a:r>
            <a:endParaRPr b="0" i="0" sz="1600" u="none" cap="none" strike="noStrike">
              <a:solidFill>
                <a:schemeClr val="lt1"/>
              </a:solidFill>
              <a:latin typeface="Roboto"/>
              <a:ea typeface="Roboto"/>
              <a:cs typeface="Roboto"/>
              <a:sym typeface="Roboto"/>
            </a:endParaRPr>
          </a:p>
        </p:txBody>
      </p:sp>
      <p:sp>
        <p:nvSpPr>
          <p:cNvPr id="190" name="Google Shape;190;p23"/>
          <p:cNvSpPr txBox="1"/>
          <p:nvPr/>
        </p:nvSpPr>
        <p:spPr>
          <a:xfrm>
            <a:off x="6550508" y="3236792"/>
            <a:ext cx="2400300" cy="490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Roboto"/>
                <a:ea typeface="Roboto"/>
                <a:cs typeface="Roboto"/>
                <a:sym typeface="Roboto"/>
              </a:rPr>
              <a:t>Affordable </a:t>
            </a:r>
            <a:r>
              <a:rPr b="1" lang="en" sz="1600">
                <a:solidFill>
                  <a:schemeClr val="lt1"/>
                </a:solidFill>
                <a:latin typeface="Roboto"/>
                <a:ea typeface="Roboto"/>
                <a:cs typeface="Roboto"/>
                <a:sym typeface="Roboto"/>
              </a:rPr>
              <a:t>Broadband</a:t>
            </a:r>
            <a:endParaRPr b="0" i="0" sz="1600" u="none" cap="none" strike="noStrike">
              <a:solidFill>
                <a:schemeClr val="lt1"/>
              </a:solidFill>
              <a:latin typeface="Roboto"/>
              <a:ea typeface="Roboto"/>
              <a:cs typeface="Roboto"/>
              <a:sym typeface="Roboto"/>
            </a:endParaRPr>
          </a:p>
        </p:txBody>
      </p:sp>
      <p:sp>
        <p:nvSpPr>
          <p:cNvPr id="191" name="Google Shape;191;p23"/>
          <p:cNvSpPr/>
          <p:nvPr/>
        </p:nvSpPr>
        <p:spPr>
          <a:xfrm>
            <a:off x="326581" y="3236790"/>
            <a:ext cx="490500" cy="490500"/>
          </a:xfrm>
          <a:prstGeom prst="ellipse">
            <a:avLst/>
          </a:prstGeom>
          <a:solidFill>
            <a:srgbClr val="D3D2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Classroom outline" id="192" name="Google Shape;192;p23"/>
          <p:cNvPicPr preferRelativeResize="0"/>
          <p:nvPr/>
        </p:nvPicPr>
        <p:blipFill rotWithShape="1">
          <a:blip r:embed="rId5">
            <a:alphaModFix/>
          </a:blip>
          <a:srcRect b="0" l="0" r="0" t="0"/>
          <a:stretch/>
        </p:blipFill>
        <p:spPr>
          <a:xfrm>
            <a:off x="393192" y="3303414"/>
            <a:ext cx="357251" cy="357251"/>
          </a:xfrm>
          <a:prstGeom prst="rect">
            <a:avLst/>
          </a:prstGeom>
          <a:noFill/>
          <a:ln>
            <a:noFill/>
          </a:ln>
        </p:spPr>
      </p:pic>
      <p:sp>
        <p:nvSpPr>
          <p:cNvPr id="193" name="Google Shape;193;p23"/>
          <p:cNvSpPr/>
          <p:nvPr/>
        </p:nvSpPr>
        <p:spPr>
          <a:xfrm>
            <a:off x="6080381" y="3241565"/>
            <a:ext cx="490500" cy="490500"/>
          </a:xfrm>
          <a:prstGeom prst="ellipse">
            <a:avLst/>
          </a:prstGeom>
          <a:solidFill>
            <a:srgbClr val="D3D2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Work from home Wi-Fi outline" id="194" name="Google Shape;194;p23"/>
          <p:cNvPicPr preferRelativeResize="0"/>
          <p:nvPr/>
        </p:nvPicPr>
        <p:blipFill rotWithShape="1">
          <a:blip r:embed="rId6">
            <a:alphaModFix/>
          </a:blip>
          <a:srcRect b="0" l="0" r="0" t="0"/>
          <a:stretch/>
        </p:blipFill>
        <p:spPr>
          <a:xfrm>
            <a:off x="6147004" y="3300915"/>
            <a:ext cx="357251" cy="357251"/>
          </a:xfrm>
          <a:prstGeom prst="rect">
            <a:avLst/>
          </a:prstGeom>
          <a:noFill/>
          <a:ln>
            <a:noFill/>
          </a:ln>
        </p:spPr>
      </p:pic>
      <p:pic>
        <p:nvPicPr>
          <p:cNvPr descr="Laptop outline" id="195" name="Google Shape;195;p23"/>
          <p:cNvPicPr preferRelativeResize="0"/>
          <p:nvPr/>
        </p:nvPicPr>
        <p:blipFill rotWithShape="1">
          <a:blip r:embed="rId7">
            <a:alphaModFix/>
          </a:blip>
          <a:srcRect b="0" l="0" r="0" t="0"/>
          <a:stretch/>
        </p:blipFill>
        <p:spPr>
          <a:xfrm>
            <a:off x="3253480" y="3323024"/>
            <a:ext cx="357251" cy="357251"/>
          </a:xfrm>
          <a:prstGeom prst="rect">
            <a:avLst/>
          </a:prstGeom>
          <a:noFill/>
          <a:ln>
            <a:noFill/>
          </a:ln>
        </p:spPr>
      </p:pic>
      <p:sp>
        <p:nvSpPr>
          <p:cNvPr id="196" name="Google Shape;196;p23"/>
          <p:cNvSpPr/>
          <p:nvPr/>
        </p:nvSpPr>
        <p:spPr>
          <a:xfrm rot="10800000">
            <a:off x="6005582" y="3109222"/>
            <a:ext cx="484500" cy="96300"/>
          </a:xfrm>
          <a:prstGeom prst="triangle">
            <a:avLst>
              <a:gd fmla="val 50000"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7" name="Google Shape;197;p23"/>
          <p:cNvSpPr/>
          <p:nvPr/>
        </p:nvSpPr>
        <p:spPr>
          <a:xfrm rot="10800000">
            <a:off x="4329749" y="3103564"/>
            <a:ext cx="484500" cy="96300"/>
          </a:xfrm>
          <a:prstGeom prst="triangle">
            <a:avLst>
              <a:gd fmla="val 50000"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8" name="Google Shape;198;p23"/>
          <p:cNvSpPr/>
          <p:nvPr/>
        </p:nvSpPr>
        <p:spPr>
          <a:xfrm rot="10800000">
            <a:off x="2550205" y="3094455"/>
            <a:ext cx="484500" cy="96300"/>
          </a:xfrm>
          <a:prstGeom prst="triangle">
            <a:avLst>
              <a:gd fmla="val 50000"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9" name="Google Shape;199;p23"/>
          <p:cNvSpPr/>
          <p:nvPr/>
        </p:nvSpPr>
        <p:spPr>
          <a:xfrm rot="10800000">
            <a:off x="4014293" y="3821018"/>
            <a:ext cx="1115400" cy="1581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 name="Google Shape;200;p23"/>
          <p:cNvSpPr/>
          <p:nvPr/>
        </p:nvSpPr>
        <p:spPr>
          <a:xfrm>
            <a:off x="2351675" y="971450"/>
            <a:ext cx="4460700" cy="602700"/>
          </a:xfrm>
          <a:prstGeom prst="roundRect">
            <a:avLst>
              <a:gd fmla="val 50000" name="adj"/>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1" name="Google Shape;201;p23"/>
          <p:cNvSpPr txBox="1"/>
          <p:nvPr/>
        </p:nvSpPr>
        <p:spPr>
          <a:xfrm>
            <a:off x="2980675" y="1062225"/>
            <a:ext cx="3763500" cy="45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lang="en" sz="1800">
                <a:solidFill>
                  <a:schemeClr val="lt1"/>
                </a:solidFill>
                <a:latin typeface="Epilogue"/>
                <a:ea typeface="Epilogue"/>
                <a:cs typeface="Epilogue"/>
                <a:sym typeface="Epilogue"/>
              </a:rPr>
              <a:t>Identify </a:t>
            </a:r>
            <a:r>
              <a:rPr b="1" i="0" lang="en" sz="1800" u="none" cap="none" strike="noStrike">
                <a:solidFill>
                  <a:schemeClr val="lt1"/>
                </a:solidFill>
                <a:latin typeface="Epilogue"/>
                <a:ea typeface="Epilogue"/>
                <a:cs typeface="Epilogue"/>
                <a:sym typeface="Epilogue"/>
              </a:rPr>
              <a:t>G</a:t>
            </a:r>
            <a:r>
              <a:rPr b="1" lang="en" sz="1800">
                <a:solidFill>
                  <a:schemeClr val="lt1"/>
                </a:solidFill>
                <a:latin typeface="Epilogue"/>
                <a:ea typeface="Epilogue"/>
                <a:cs typeface="Epilogue"/>
                <a:sym typeface="Epilogue"/>
              </a:rPr>
              <a:t>oals &amp;</a:t>
            </a:r>
            <a:r>
              <a:rPr b="1" i="0" lang="en" sz="1800" u="none" cap="none" strike="noStrike">
                <a:solidFill>
                  <a:schemeClr val="lt1"/>
                </a:solidFill>
                <a:latin typeface="Epilogue"/>
                <a:ea typeface="Epilogue"/>
                <a:cs typeface="Epilogue"/>
                <a:sym typeface="Epilogue"/>
              </a:rPr>
              <a:t> Assess Needs</a:t>
            </a:r>
            <a:endParaRPr i="0" sz="1800" u="none" cap="none" strike="noStrike">
              <a:solidFill>
                <a:schemeClr val="lt1"/>
              </a:solidFill>
              <a:latin typeface="Epilogue"/>
              <a:ea typeface="Epilogue"/>
              <a:cs typeface="Epilogue"/>
              <a:sym typeface="Epilogue"/>
            </a:endParaRPr>
          </a:p>
        </p:txBody>
      </p:sp>
      <p:pic>
        <p:nvPicPr>
          <p:cNvPr descr="Document outline" id="202" name="Google Shape;202;p23"/>
          <p:cNvPicPr preferRelativeResize="0"/>
          <p:nvPr/>
        </p:nvPicPr>
        <p:blipFill rotWithShape="1">
          <a:blip r:embed="rId8">
            <a:alphaModFix/>
          </a:blip>
          <a:srcRect b="0" l="0" r="0" t="0"/>
          <a:stretch/>
        </p:blipFill>
        <p:spPr>
          <a:xfrm>
            <a:off x="2540837" y="1036848"/>
            <a:ext cx="503227" cy="503227"/>
          </a:xfrm>
          <a:prstGeom prst="rect">
            <a:avLst/>
          </a:prstGeom>
          <a:noFill/>
          <a:ln>
            <a:noFill/>
          </a:ln>
        </p:spPr>
      </p:pic>
      <p:sp>
        <p:nvSpPr>
          <p:cNvPr id="203" name="Google Shape;203;p23"/>
          <p:cNvSpPr/>
          <p:nvPr/>
        </p:nvSpPr>
        <p:spPr>
          <a:xfrm rot="10800000">
            <a:off x="4014293" y="1557318"/>
            <a:ext cx="1115400" cy="1581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4" name="Google Shape;204;p23" title="DN process graphic.png"/>
          <p:cNvPicPr preferRelativeResize="0"/>
          <p:nvPr/>
        </p:nvPicPr>
        <p:blipFill>
          <a:blip r:embed="rId9">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p:nvPr/>
        </p:nvSpPr>
        <p:spPr>
          <a:xfrm>
            <a:off x="193420" y="2298478"/>
            <a:ext cx="490500" cy="490500"/>
          </a:xfrm>
          <a:prstGeom prst="ellipse">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0" name="Google Shape;210;p24"/>
          <p:cNvSpPr/>
          <p:nvPr/>
        </p:nvSpPr>
        <p:spPr>
          <a:xfrm>
            <a:off x="193423" y="2298488"/>
            <a:ext cx="18363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1" name="Google Shape;211;p24"/>
          <p:cNvSpPr/>
          <p:nvPr/>
        </p:nvSpPr>
        <p:spPr>
          <a:xfrm>
            <a:off x="358126" y="1582889"/>
            <a:ext cx="1506900" cy="6027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FFFFFF"/>
              </a:solidFill>
              <a:latin typeface="Outfit"/>
              <a:ea typeface="Outfit"/>
              <a:cs typeface="Outfit"/>
              <a:sym typeface="Outfit"/>
            </a:endParaRPr>
          </a:p>
        </p:txBody>
      </p:sp>
      <p:grpSp>
        <p:nvGrpSpPr>
          <p:cNvPr id="212" name="Google Shape;212;p24"/>
          <p:cNvGrpSpPr/>
          <p:nvPr/>
        </p:nvGrpSpPr>
        <p:grpSpPr>
          <a:xfrm>
            <a:off x="193420" y="2797390"/>
            <a:ext cx="1836303" cy="490509"/>
            <a:chOff x="344820" y="2895191"/>
            <a:chExt cx="1836303" cy="490509"/>
          </a:xfrm>
        </p:grpSpPr>
        <p:sp>
          <p:nvSpPr>
            <p:cNvPr id="213" name="Google Shape;213;p24"/>
            <p:cNvSpPr/>
            <p:nvPr/>
          </p:nvSpPr>
          <p:spPr>
            <a:xfrm>
              <a:off x="344823" y="2895200"/>
              <a:ext cx="18363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4" name="Google Shape;214;p24"/>
            <p:cNvSpPr/>
            <p:nvPr/>
          </p:nvSpPr>
          <p:spPr>
            <a:xfrm>
              <a:off x="344820" y="2895191"/>
              <a:ext cx="490500" cy="490500"/>
            </a:xfrm>
            <a:prstGeom prst="ellipse">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15" name="Google Shape;215;p24"/>
          <p:cNvSpPr txBox="1"/>
          <p:nvPr>
            <p:ph type="title"/>
          </p:nvPr>
        </p:nvSpPr>
        <p:spPr>
          <a:xfrm>
            <a:off x="235500" y="134850"/>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3200"/>
              <a:t>Assess &amp; Evaluate Needs &amp; Assets</a:t>
            </a:r>
            <a:endParaRPr sz="3200"/>
          </a:p>
        </p:txBody>
      </p:sp>
      <p:sp>
        <p:nvSpPr>
          <p:cNvPr id="216" name="Google Shape;216;p24"/>
          <p:cNvSpPr/>
          <p:nvPr/>
        </p:nvSpPr>
        <p:spPr>
          <a:xfrm>
            <a:off x="390140" y="881975"/>
            <a:ext cx="1405200" cy="6027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7" name="Google Shape;217;p24"/>
          <p:cNvSpPr txBox="1"/>
          <p:nvPr/>
        </p:nvSpPr>
        <p:spPr>
          <a:xfrm>
            <a:off x="535050" y="962450"/>
            <a:ext cx="1115400" cy="45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en" sz="2000" u="none" cap="none" strike="noStrike">
                <a:solidFill>
                  <a:schemeClr val="lt1"/>
                </a:solidFill>
                <a:latin typeface="Roboto"/>
                <a:ea typeface="Roboto"/>
                <a:cs typeface="Roboto"/>
                <a:sym typeface="Roboto"/>
              </a:rPr>
              <a:t>Assess</a:t>
            </a:r>
            <a:endParaRPr b="0" i="0" sz="2000" u="none" cap="none" strike="noStrike">
              <a:solidFill>
                <a:schemeClr val="lt1"/>
              </a:solidFill>
              <a:latin typeface="Roboto"/>
              <a:ea typeface="Roboto"/>
              <a:cs typeface="Roboto"/>
              <a:sym typeface="Roboto"/>
            </a:endParaRPr>
          </a:p>
        </p:txBody>
      </p:sp>
      <p:grpSp>
        <p:nvGrpSpPr>
          <p:cNvPr id="218" name="Google Shape;218;p24"/>
          <p:cNvGrpSpPr/>
          <p:nvPr/>
        </p:nvGrpSpPr>
        <p:grpSpPr>
          <a:xfrm>
            <a:off x="193420" y="3296291"/>
            <a:ext cx="1836303" cy="490509"/>
            <a:chOff x="344820" y="2895191"/>
            <a:chExt cx="1836303" cy="490509"/>
          </a:xfrm>
        </p:grpSpPr>
        <p:sp>
          <p:nvSpPr>
            <p:cNvPr id="219" name="Google Shape;219;p24"/>
            <p:cNvSpPr/>
            <p:nvPr/>
          </p:nvSpPr>
          <p:spPr>
            <a:xfrm>
              <a:off x="344823" y="2895200"/>
              <a:ext cx="18363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0" name="Google Shape;220;p24"/>
            <p:cNvSpPr/>
            <p:nvPr/>
          </p:nvSpPr>
          <p:spPr>
            <a:xfrm>
              <a:off x="344820" y="2895191"/>
              <a:ext cx="490500" cy="490500"/>
            </a:xfrm>
            <a:prstGeom prst="ellipse">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21" name="Google Shape;221;p24"/>
          <p:cNvSpPr txBox="1"/>
          <p:nvPr/>
        </p:nvSpPr>
        <p:spPr>
          <a:xfrm>
            <a:off x="630875" y="2298500"/>
            <a:ext cx="1351500" cy="490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 sz="1600" u="none" cap="none" strike="noStrike">
                <a:solidFill>
                  <a:schemeClr val="lt1"/>
                </a:solidFill>
                <a:latin typeface="Outfit"/>
                <a:ea typeface="Outfit"/>
                <a:cs typeface="Outfit"/>
                <a:sym typeface="Outfit"/>
              </a:rPr>
              <a:t>Digital Skills </a:t>
            </a:r>
            <a:endParaRPr i="0" sz="1600" u="none" cap="none" strike="noStrike">
              <a:solidFill>
                <a:schemeClr val="lt1"/>
              </a:solidFill>
              <a:latin typeface="Outfit"/>
              <a:ea typeface="Outfit"/>
              <a:cs typeface="Outfit"/>
              <a:sym typeface="Outfit"/>
            </a:endParaRPr>
          </a:p>
        </p:txBody>
      </p:sp>
      <p:sp>
        <p:nvSpPr>
          <p:cNvPr id="222" name="Google Shape;222;p24"/>
          <p:cNvSpPr txBox="1"/>
          <p:nvPr/>
        </p:nvSpPr>
        <p:spPr>
          <a:xfrm>
            <a:off x="577050" y="3300475"/>
            <a:ext cx="1405200" cy="4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n" sz="1600">
                <a:solidFill>
                  <a:schemeClr val="lt1"/>
                </a:solidFill>
                <a:latin typeface="Outfit"/>
                <a:ea typeface="Outfit"/>
                <a:cs typeface="Outfit"/>
                <a:sym typeface="Outfit"/>
              </a:rPr>
              <a:t>Broadband</a:t>
            </a:r>
            <a:endParaRPr i="0" sz="1600" u="none" cap="none" strike="noStrike">
              <a:solidFill>
                <a:schemeClr val="lt1"/>
              </a:solidFill>
              <a:latin typeface="Outfit"/>
              <a:ea typeface="Outfit"/>
              <a:cs typeface="Outfit"/>
              <a:sym typeface="Outfit"/>
            </a:endParaRPr>
          </a:p>
        </p:txBody>
      </p:sp>
      <p:pic>
        <p:nvPicPr>
          <p:cNvPr descr="Classroom outline" id="223" name="Google Shape;223;p24"/>
          <p:cNvPicPr preferRelativeResize="0"/>
          <p:nvPr/>
        </p:nvPicPr>
        <p:blipFill rotWithShape="1">
          <a:blip r:embed="rId3">
            <a:alphaModFix/>
          </a:blip>
          <a:srcRect b="0" l="0" r="0" t="0"/>
          <a:stretch/>
        </p:blipFill>
        <p:spPr>
          <a:xfrm>
            <a:off x="264829" y="2368810"/>
            <a:ext cx="357251" cy="357251"/>
          </a:xfrm>
          <a:prstGeom prst="rect">
            <a:avLst/>
          </a:prstGeom>
          <a:noFill/>
          <a:ln>
            <a:noFill/>
          </a:ln>
        </p:spPr>
      </p:pic>
      <p:pic>
        <p:nvPicPr>
          <p:cNvPr descr="Work from home Wi-Fi outline" id="224" name="Google Shape;224;p24"/>
          <p:cNvPicPr preferRelativeResize="0"/>
          <p:nvPr/>
        </p:nvPicPr>
        <p:blipFill rotWithShape="1">
          <a:blip r:embed="rId4">
            <a:alphaModFix/>
          </a:blip>
          <a:srcRect b="0" l="0" r="0" t="0"/>
          <a:stretch/>
        </p:blipFill>
        <p:spPr>
          <a:xfrm>
            <a:off x="266700" y="3364679"/>
            <a:ext cx="344100" cy="344100"/>
          </a:xfrm>
          <a:prstGeom prst="rect">
            <a:avLst/>
          </a:prstGeom>
          <a:noFill/>
          <a:ln>
            <a:noFill/>
          </a:ln>
        </p:spPr>
      </p:pic>
      <p:pic>
        <p:nvPicPr>
          <p:cNvPr descr="Laptop outline" id="225" name="Google Shape;225;p24"/>
          <p:cNvPicPr preferRelativeResize="0"/>
          <p:nvPr/>
        </p:nvPicPr>
        <p:blipFill rotWithShape="1">
          <a:blip r:embed="rId5">
            <a:alphaModFix/>
          </a:blip>
          <a:srcRect b="0" l="0" r="0" t="0"/>
          <a:stretch/>
        </p:blipFill>
        <p:spPr>
          <a:xfrm>
            <a:off x="264834" y="2863260"/>
            <a:ext cx="357251" cy="357251"/>
          </a:xfrm>
          <a:prstGeom prst="rect">
            <a:avLst/>
          </a:prstGeom>
          <a:noFill/>
          <a:ln>
            <a:noFill/>
          </a:ln>
        </p:spPr>
      </p:pic>
      <p:sp>
        <p:nvSpPr>
          <p:cNvPr id="226" name="Google Shape;226;p24"/>
          <p:cNvSpPr/>
          <p:nvPr/>
        </p:nvSpPr>
        <p:spPr>
          <a:xfrm rot="10800000">
            <a:off x="765300" y="1444047"/>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7" name="Google Shape;227;p24"/>
          <p:cNvSpPr/>
          <p:nvPr/>
        </p:nvSpPr>
        <p:spPr>
          <a:xfrm rot="10800000">
            <a:off x="765293" y="2136338"/>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8" name="Google Shape;228;p24"/>
          <p:cNvSpPr/>
          <p:nvPr/>
        </p:nvSpPr>
        <p:spPr>
          <a:xfrm rot="10800000">
            <a:off x="765300" y="3807546"/>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9" name="Google Shape;229;p24"/>
          <p:cNvSpPr txBox="1"/>
          <p:nvPr/>
        </p:nvSpPr>
        <p:spPr>
          <a:xfrm>
            <a:off x="597125" y="2797813"/>
            <a:ext cx="1405200" cy="4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600">
                <a:solidFill>
                  <a:schemeClr val="lt1"/>
                </a:solidFill>
                <a:latin typeface="Outfit"/>
                <a:ea typeface="Outfit"/>
                <a:cs typeface="Outfit"/>
                <a:sym typeface="Outfit"/>
              </a:rPr>
              <a:t>Devices</a:t>
            </a:r>
            <a:endParaRPr sz="1600">
              <a:solidFill>
                <a:schemeClr val="lt1"/>
              </a:solidFill>
              <a:latin typeface="Outfit"/>
              <a:ea typeface="Outfit"/>
              <a:cs typeface="Outfit"/>
              <a:sym typeface="Outfit"/>
            </a:endParaRPr>
          </a:p>
        </p:txBody>
      </p:sp>
      <p:sp>
        <p:nvSpPr>
          <p:cNvPr id="230" name="Google Shape;230;p24"/>
          <p:cNvSpPr/>
          <p:nvPr/>
        </p:nvSpPr>
        <p:spPr>
          <a:xfrm>
            <a:off x="339300" y="3957600"/>
            <a:ext cx="15069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1" name="Google Shape;231;p24"/>
          <p:cNvSpPr txBox="1"/>
          <p:nvPr/>
        </p:nvSpPr>
        <p:spPr>
          <a:xfrm>
            <a:off x="501125" y="3997050"/>
            <a:ext cx="1223100" cy="41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000">
                <a:solidFill>
                  <a:schemeClr val="lt1"/>
                </a:solidFill>
                <a:latin typeface="Outfit"/>
                <a:ea typeface="Outfit"/>
                <a:cs typeface="Outfit"/>
                <a:sym typeface="Outfit"/>
              </a:rPr>
              <a:t>Check In</a:t>
            </a:r>
            <a:endParaRPr sz="2000">
              <a:solidFill>
                <a:schemeClr val="lt1"/>
              </a:solidFill>
              <a:latin typeface="Outfit"/>
              <a:ea typeface="Outfit"/>
              <a:cs typeface="Outfit"/>
              <a:sym typeface="Outfit"/>
            </a:endParaRPr>
          </a:p>
        </p:txBody>
      </p:sp>
      <p:sp>
        <p:nvSpPr>
          <p:cNvPr id="232" name="Google Shape;232;p24"/>
          <p:cNvSpPr txBox="1"/>
          <p:nvPr/>
        </p:nvSpPr>
        <p:spPr>
          <a:xfrm>
            <a:off x="535050" y="1670451"/>
            <a:ext cx="1223100" cy="41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lang="en" sz="2000">
                <a:solidFill>
                  <a:schemeClr val="lt1"/>
                </a:solidFill>
                <a:latin typeface="Outfit"/>
                <a:ea typeface="Outfit"/>
                <a:cs typeface="Outfit"/>
                <a:sym typeface="Outfit"/>
              </a:rPr>
              <a:t>Evaluate</a:t>
            </a:r>
            <a:endParaRPr b="1" i="0" sz="2000" u="none" cap="none" strike="noStrike">
              <a:solidFill>
                <a:schemeClr val="lt1"/>
              </a:solidFill>
              <a:latin typeface="Outfit"/>
              <a:ea typeface="Outfit"/>
              <a:cs typeface="Outfit"/>
              <a:sym typeface="Outfit"/>
            </a:endParaRPr>
          </a:p>
        </p:txBody>
      </p:sp>
      <p:sp>
        <p:nvSpPr>
          <p:cNvPr id="233" name="Google Shape;233;p24"/>
          <p:cNvSpPr txBox="1"/>
          <p:nvPr>
            <p:ph idx="4294967295" type="body"/>
          </p:nvPr>
        </p:nvSpPr>
        <p:spPr>
          <a:xfrm>
            <a:off x="2559925" y="886250"/>
            <a:ext cx="6196200" cy="38226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lang="en" sz="2400">
                <a:solidFill>
                  <a:schemeClr val="lt1"/>
                </a:solidFill>
                <a:latin typeface="Epilogue"/>
                <a:ea typeface="Epilogue"/>
                <a:cs typeface="Epilogue"/>
                <a:sym typeface="Epilogue"/>
              </a:rPr>
              <a:t>Digital navigators should learn about:</a:t>
            </a:r>
            <a:endParaRPr b="1" sz="2400">
              <a:solidFill>
                <a:schemeClr val="lt1"/>
              </a:solidFill>
              <a:latin typeface="Epilogue"/>
              <a:ea typeface="Epilogue"/>
              <a:cs typeface="Epilogue"/>
              <a:sym typeface="Epilogue"/>
            </a:endParaRPr>
          </a:p>
          <a:p>
            <a:pPr indent="-381000" lvl="0" marL="685800" rtl="0" algn="l">
              <a:spcBef>
                <a:spcPts val="0"/>
              </a:spcBef>
              <a:spcAft>
                <a:spcPts val="0"/>
              </a:spcAft>
              <a:buClr>
                <a:schemeClr val="lt1"/>
              </a:buClr>
              <a:buSzPts val="2400"/>
              <a:buFont typeface="Epilogue"/>
              <a:buChar char="●"/>
            </a:pPr>
            <a:r>
              <a:rPr lang="en" sz="2400">
                <a:solidFill>
                  <a:schemeClr val="lt1"/>
                </a:solidFill>
                <a:latin typeface="Epilogue"/>
                <a:ea typeface="Epilogue"/>
                <a:cs typeface="Epilogue"/>
                <a:sym typeface="Epilogue"/>
              </a:rPr>
              <a:t>client goals</a:t>
            </a:r>
            <a:endParaRPr sz="2400">
              <a:solidFill>
                <a:schemeClr val="lt1"/>
              </a:solidFill>
              <a:latin typeface="Epilogue"/>
              <a:ea typeface="Epilogue"/>
              <a:cs typeface="Epilogue"/>
              <a:sym typeface="Epilogue"/>
            </a:endParaRPr>
          </a:p>
          <a:p>
            <a:pPr indent="-381000" lvl="0" marL="685800" rtl="0" algn="l">
              <a:spcBef>
                <a:spcPts val="0"/>
              </a:spcBef>
              <a:spcAft>
                <a:spcPts val="0"/>
              </a:spcAft>
              <a:buClr>
                <a:schemeClr val="lt1"/>
              </a:buClr>
              <a:buSzPts val="2400"/>
              <a:buFont typeface="Epilogue"/>
              <a:buChar char="●"/>
            </a:pPr>
            <a:r>
              <a:rPr lang="en" sz="2400">
                <a:solidFill>
                  <a:schemeClr val="lt1"/>
                </a:solidFill>
                <a:latin typeface="Epilogue"/>
                <a:ea typeface="Epilogue"/>
                <a:cs typeface="Epilogue"/>
                <a:sym typeface="Epilogue"/>
              </a:rPr>
              <a:t>existing skills and resources</a:t>
            </a:r>
            <a:endParaRPr sz="2400">
              <a:solidFill>
                <a:schemeClr val="lt1"/>
              </a:solidFill>
              <a:latin typeface="Epilogue"/>
              <a:ea typeface="Epilogue"/>
              <a:cs typeface="Epilogue"/>
              <a:sym typeface="Epilogue"/>
            </a:endParaRPr>
          </a:p>
          <a:p>
            <a:pPr indent="-381000" lvl="0" marL="685800" rtl="0" algn="l">
              <a:spcBef>
                <a:spcPts val="0"/>
              </a:spcBef>
              <a:spcAft>
                <a:spcPts val="0"/>
              </a:spcAft>
              <a:buClr>
                <a:schemeClr val="lt1"/>
              </a:buClr>
              <a:buSzPts val="2400"/>
              <a:buFont typeface="Epilogue"/>
              <a:buChar char="●"/>
            </a:pPr>
            <a:r>
              <a:rPr lang="en" sz="2400">
                <a:solidFill>
                  <a:schemeClr val="lt1"/>
                </a:solidFill>
                <a:latin typeface="Epilogue"/>
                <a:ea typeface="Epilogue"/>
                <a:cs typeface="Epilogue"/>
                <a:sym typeface="Epilogue"/>
              </a:rPr>
              <a:t>client priorities and </a:t>
            </a:r>
            <a:r>
              <a:rPr lang="en" sz="2400">
                <a:solidFill>
                  <a:schemeClr val="lt1"/>
                </a:solidFill>
                <a:latin typeface="Epilogue"/>
                <a:ea typeface="Epilogue"/>
                <a:cs typeface="Epilogue"/>
                <a:sym typeface="Epilogue"/>
              </a:rPr>
              <a:t>preferences</a:t>
            </a:r>
            <a:endParaRPr b="1" sz="2400">
              <a:solidFill>
                <a:schemeClr val="lt1"/>
              </a:solidFill>
              <a:latin typeface="Epilogue"/>
              <a:ea typeface="Epilogue"/>
              <a:cs typeface="Epilogue"/>
              <a:sym typeface="Epilog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title"/>
          </p:nvPr>
        </p:nvSpPr>
        <p:spPr>
          <a:xfrm>
            <a:off x="2906975" y="431575"/>
            <a:ext cx="584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Assessing Needs</a:t>
            </a:r>
            <a:endParaRPr/>
          </a:p>
        </p:txBody>
      </p:sp>
      <p:sp>
        <p:nvSpPr>
          <p:cNvPr id="239" name="Google Shape;239;p25"/>
          <p:cNvSpPr txBox="1"/>
          <p:nvPr>
            <p:ph idx="2" type="title"/>
          </p:nvPr>
        </p:nvSpPr>
        <p:spPr>
          <a:xfrm>
            <a:off x="161975" y="431575"/>
            <a:ext cx="2099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a:t>
            </a:r>
            <a:endParaRPr/>
          </a:p>
        </p:txBody>
      </p:sp>
      <p:sp>
        <p:nvSpPr>
          <p:cNvPr id="240" name="Google Shape;240;p25"/>
          <p:cNvSpPr txBox="1"/>
          <p:nvPr>
            <p:ph idx="1" type="body"/>
          </p:nvPr>
        </p:nvSpPr>
        <p:spPr>
          <a:xfrm>
            <a:off x="2983800" y="1832725"/>
            <a:ext cx="5848500" cy="2736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u="sng">
                <a:hlinkClick r:id="rId3"/>
              </a:rPr>
              <a:t>NDIA’s DN Intake Form</a:t>
            </a:r>
            <a:endParaRPr sz="2400"/>
          </a:p>
          <a:p>
            <a:pPr indent="-381000" lvl="0" marL="457200" rtl="0" algn="l">
              <a:spcBef>
                <a:spcPts val="0"/>
              </a:spcBef>
              <a:spcAft>
                <a:spcPts val="0"/>
              </a:spcAft>
              <a:buSzPts val="2400"/>
              <a:buChar char="●"/>
            </a:pPr>
            <a:r>
              <a:rPr lang="en" sz="2400" u="sng">
                <a:hlinkClick r:id="rId4"/>
              </a:rPr>
              <a:t>NDIA’s DN Skills Assessment</a:t>
            </a:r>
            <a:endParaRPr sz="2400"/>
          </a:p>
          <a:p>
            <a:pPr indent="-381000" lvl="0" marL="457200" rtl="0" algn="l">
              <a:spcBef>
                <a:spcPts val="0"/>
              </a:spcBef>
              <a:spcAft>
                <a:spcPts val="0"/>
              </a:spcAft>
              <a:buSzPts val="2400"/>
              <a:buChar char="●"/>
            </a:pPr>
            <a:r>
              <a:rPr lang="en" sz="2400" u="sng">
                <a:hlinkClick r:id="rId5"/>
              </a:rPr>
              <a:t>Individual &amp; Household Technology Check-up Tool</a:t>
            </a:r>
            <a:endParaRPr sz="2400"/>
          </a:p>
          <a:p>
            <a:pPr indent="-381000" lvl="0" marL="457200" rtl="0" algn="l">
              <a:spcBef>
                <a:spcPts val="0"/>
              </a:spcBef>
              <a:spcAft>
                <a:spcPts val="0"/>
              </a:spcAft>
              <a:buSzPts val="2400"/>
              <a:buChar char="●"/>
            </a:pPr>
            <a:r>
              <a:rPr lang="en" sz="2400" u="sng">
                <a:hlinkClick r:id="rId6"/>
              </a:rPr>
              <a:t>Northstar Digital Literacy Assessment</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Today’s </a:t>
            </a:r>
            <a:r>
              <a:rPr lang="en" sz="4000"/>
              <a:t>Agenda</a:t>
            </a:r>
            <a:endParaRPr b="0" sz="2400"/>
          </a:p>
          <a:p>
            <a:pPr indent="-381000" lvl="0" marL="457200" rtl="0" algn="l">
              <a:spcBef>
                <a:spcPts val="0"/>
              </a:spcBef>
              <a:spcAft>
                <a:spcPts val="0"/>
              </a:spcAft>
              <a:buSzPts val="2400"/>
              <a:buAutoNum type="arabicPeriod"/>
            </a:pPr>
            <a:r>
              <a:rPr b="0" lang="en" sz="2400"/>
              <a:t>Welcome</a:t>
            </a:r>
            <a:endParaRPr b="0" sz="2400"/>
          </a:p>
          <a:p>
            <a:pPr indent="-381000" lvl="0" marL="457200" rtl="0" algn="l">
              <a:spcBef>
                <a:spcPts val="0"/>
              </a:spcBef>
              <a:spcAft>
                <a:spcPts val="0"/>
              </a:spcAft>
              <a:buSzPts val="2400"/>
              <a:buAutoNum type="arabicPeriod"/>
            </a:pPr>
            <a:r>
              <a:rPr b="0" lang="en" sz="2400"/>
              <a:t>Key Definitions</a:t>
            </a:r>
            <a:endParaRPr b="0" sz="2400"/>
          </a:p>
          <a:p>
            <a:pPr indent="-381000" lvl="0" marL="457200" rtl="0" algn="l">
              <a:spcBef>
                <a:spcPts val="0"/>
              </a:spcBef>
              <a:spcAft>
                <a:spcPts val="0"/>
              </a:spcAft>
              <a:buSzPts val="2400"/>
              <a:buAutoNum type="arabicPeriod"/>
            </a:pPr>
            <a:r>
              <a:rPr b="0" lang="en" sz="2400"/>
              <a:t>What is a digital navigator? </a:t>
            </a:r>
            <a:endParaRPr b="0" sz="2400"/>
          </a:p>
          <a:p>
            <a:pPr indent="-381000" lvl="0" marL="457200" rtl="0" algn="l">
              <a:spcBef>
                <a:spcPts val="0"/>
              </a:spcBef>
              <a:spcAft>
                <a:spcPts val="0"/>
              </a:spcAft>
              <a:buSzPts val="2400"/>
              <a:buAutoNum type="arabicPeriod"/>
            </a:pPr>
            <a:r>
              <a:rPr b="0" lang="en" sz="2400"/>
              <a:t>What do digital navigators do?</a:t>
            </a:r>
            <a:endParaRPr b="0" sz="2400"/>
          </a:p>
          <a:p>
            <a:pPr indent="-381000" lvl="0" marL="457200" rtl="0" algn="l">
              <a:spcBef>
                <a:spcPts val="0"/>
              </a:spcBef>
              <a:spcAft>
                <a:spcPts val="0"/>
              </a:spcAft>
              <a:buSzPts val="2400"/>
              <a:buAutoNum type="arabicPeriod"/>
            </a:pPr>
            <a:r>
              <a:rPr b="0" lang="en" sz="2400"/>
              <a:t>Who are digital navigators?</a:t>
            </a:r>
            <a:endParaRPr b="0" sz="2400"/>
          </a:p>
          <a:p>
            <a:pPr indent="-381000" lvl="0" marL="457200" rtl="0" algn="l">
              <a:spcBef>
                <a:spcPts val="0"/>
              </a:spcBef>
              <a:spcAft>
                <a:spcPts val="0"/>
              </a:spcAft>
              <a:buSzPts val="2400"/>
              <a:buAutoNum type="arabicPeriod"/>
            </a:pPr>
            <a:r>
              <a:rPr b="0" lang="en" sz="2400"/>
              <a:t>Who do digital navigators serve?</a:t>
            </a:r>
            <a:endParaRPr b="0" sz="2400"/>
          </a:p>
          <a:p>
            <a:pPr indent="-381000" lvl="0" marL="457200" rtl="0" algn="l">
              <a:spcBef>
                <a:spcPts val="0"/>
              </a:spcBef>
              <a:spcAft>
                <a:spcPts val="0"/>
              </a:spcAft>
              <a:buSzPts val="2400"/>
              <a:buAutoNum type="arabicPeriod"/>
            </a:pPr>
            <a:r>
              <a:rPr b="0" lang="en" sz="2400"/>
              <a:t>Opportunities to Engage</a:t>
            </a:r>
            <a:endParaRPr b="0" sz="2400"/>
          </a:p>
          <a:p>
            <a:pPr indent="-381000" lvl="0" marL="457200" rtl="0" algn="l">
              <a:spcBef>
                <a:spcPts val="0"/>
              </a:spcBef>
              <a:spcAft>
                <a:spcPts val="0"/>
              </a:spcAft>
              <a:buSzPts val="2400"/>
              <a:buAutoNum type="arabicPeriod"/>
            </a:pPr>
            <a:r>
              <a:rPr b="0" lang="en" sz="2400"/>
              <a:t>Questions &amp; Comments</a:t>
            </a:r>
            <a:endParaRPr b="0"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6"/>
          <p:cNvSpPr txBox="1"/>
          <p:nvPr>
            <p:ph type="title"/>
          </p:nvPr>
        </p:nvSpPr>
        <p:spPr>
          <a:xfrm>
            <a:off x="235500" y="1402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200"/>
              <a:t>Support for </a:t>
            </a:r>
            <a:r>
              <a:rPr lang="en" sz="3200"/>
              <a:t>Digital Skill Learning</a:t>
            </a:r>
            <a:endParaRPr sz="3200"/>
          </a:p>
        </p:txBody>
      </p:sp>
      <p:sp>
        <p:nvSpPr>
          <p:cNvPr id="246" name="Google Shape;246;p26"/>
          <p:cNvSpPr txBox="1"/>
          <p:nvPr>
            <p:ph idx="4294967295" type="body"/>
          </p:nvPr>
        </p:nvSpPr>
        <p:spPr>
          <a:xfrm>
            <a:off x="2681150" y="912050"/>
            <a:ext cx="6243600" cy="385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Epilogue"/>
                <a:ea typeface="Epilogue"/>
                <a:cs typeface="Epilogue"/>
                <a:sym typeface="Epilogue"/>
              </a:rPr>
              <a:t>Digital navigators typically assist in three ways:</a:t>
            </a:r>
            <a:endParaRPr sz="2400">
              <a:solidFill>
                <a:schemeClr val="lt1"/>
              </a:solidFill>
              <a:latin typeface="Epilogue"/>
              <a:ea typeface="Epilogue"/>
              <a:cs typeface="Epilogue"/>
              <a:sym typeface="Epilogue"/>
            </a:endParaRPr>
          </a:p>
          <a:p>
            <a:pPr indent="-381000" lvl="0" marL="457200" rtl="0" algn="l">
              <a:lnSpc>
                <a:spcPct val="100000"/>
              </a:lnSpc>
              <a:spcBef>
                <a:spcPts val="0"/>
              </a:spcBef>
              <a:spcAft>
                <a:spcPts val="0"/>
              </a:spcAft>
              <a:buClr>
                <a:schemeClr val="lt1"/>
              </a:buClr>
              <a:buSzPts val="2400"/>
              <a:buFont typeface="Epilogue"/>
              <a:buAutoNum type="arabicPeriod"/>
            </a:pPr>
            <a:r>
              <a:rPr lang="en" sz="2400">
                <a:solidFill>
                  <a:schemeClr val="lt1"/>
                </a:solidFill>
                <a:latin typeface="Epilogue"/>
                <a:ea typeface="Epilogue"/>
                <a:cs typeface="Epilogue"/>
                <a:sym typeface="Epilogue"/>
              </a:rPr>
              <a:t>Referral to &amp; coaching through existing digital skills resources</a:t>
            </a:r>
            <a:endParaRPr sz="2400">
              <a:solidFill>
                <a:schemeClr val="lt1"/>
              </a:solidFill>
              <a:latin typeface="Epilogue"/>
              <a:ea typeface="Epilogue"/>
              <a:cs typeface="Epilogue"/>
              <a:sym typeface="Epilogue"/>
            </a:endParaRPr>
          </a:p>
          <a:p>
            <a:pPr indent="-381000" lvl="1" marL="914400" rtl="0" algn="l">
              <a:lnSpc>
                <a:spcPct val="100000"/>
              </a:lnSpc>
              <a:spcBef>
                <a:spcPts val="0"/>
              </a:spcBef>
              <a:spcAft>
                <a:spcPts val="0"/>
              </a:spcAft>
              <a:buClr>
                <a:schemeClr val="lt1"/>
              </a:buClr>
              <a:buSzPts val="2400"/>
              <a:buFont typeface="Epilogue"/>
              <a:buChar char="○"/>
            </a:pPr>
            <a:r>
              <a:rPr lang="en" sz="2400">
                <a:solidFill>
                  <a:schemeClr val="lt1"/>
                </a:solidFill>
                <a:latin typeface="Epilogue"/>
                <a:ea typeface="Epilogue"/>
                <a:cs typeface="Epilogue"/>
                <a:sym typeface="Epilogue"/>
              </a:rPr>
              <a:t>Self-paced learning</a:t>
            </a:r>
            <a:endParaRPr sz="2400">
              <a:solidFill>
                <a:schemeClr val="lt1"/>
              </a:solidFill>
              <a:latin typeface="Epilogue"/>
              <a:ea typeface="Epilogue"/>
              <a:cs typeface="Epilogue"/>
              <a:sym typeface="Epilogue"/>
            </a:endParaRPr>
          </a:p>
          <a:p>
            <a:pPr indent="-381000" lvl="1" marL="914400" rtl="0" algn="l">
              <a:lnSpc>
                <a:spcPct val="100000"/>
              </a:lnSpc>
              <a:spcBef>
                <a:spcPts val="0"/>
              </a:spcBef>
              <a:spcAft>
                <a:spcPts val="0"/>
              </a:spcAft>
              <a:buClr>
                <a:schemeClr val="lt1"/>
              </a:buClr>
              <a:buSzPts val="2400"/>
              <a:buFont typeface="Epilogue"/>
              <a:buChar char="○"/>
            </a:pPr>
            <a:r>
              <a:rPr lang="en" sz="2400">
                <a:solidFill>
                  <a:schemeClr val="lt1"/>
                </a:solidFill>
                <a:latin typeface="Epilogue"/>
                <a:ea typeface="Epilogue"/>
                <a:cs typeface="Epilogue"/>
                <a:sym typeface="Epilogue"/>
              </a:rPr>
              <a:t>Classes </a:t>
            </a:r>
            <a:endParaRPr sz="2400">
              <a:solidFill>
                <a:schemeClr val="lt1"/>
              </a:solidFill>
              <a:latin typeface="Epilogue"/>
              <a:ea typeface="Epilogue"/>
              <a:cs typeface="Epilogue"/>
              <a:sym typeface="Epilogue"/>
            </a:endParaRPr>
          </a:p>
          <a:p>
            <a:pPr indent="-381000" lvl="0" marL="457200" rtl="0" algn="l">
              <a:lnSpc>
                <a:spcPct val="100000"/>
              </a:lnSpc>
              <a:spcBef>
                <a:spcPts val="0"/>
              </a:spcBef>
              <a:spcAft>
                <a:spcPts val="0"/>
              </a:spcAft>
              <a:buClr>
                <a:schemeClr val="lt1"/>
              </a:buClr>
              <a:buSzPts val="2400"/>
              <a:buFont typeface="Epilogue"/>
              <a:buAutoNum type="arabicPeriod"/>
            </a:pPr>
            <a:r>
              <a:rPr lang="en" sz="2400">
                <a:solidFill>
                  <a:schemeClr val="lt1"/>
                </a:solidFill>
                <a:latin typeface="Epilogue"/>
                <a:ea typeface="Epilogue"/>
                <a:cs typeface="Epilogue"/>
                <a:sym typeface="Epilogue"/>
              </a:rPr>
              <a:t>Providing </a:t>
            </a:r>
            <a:r>
              <a:rPr lang="en" sz="2400">
                <a:solidFill>
                  <a:schemeClr val="lt1"/>
                </a:solidFill>
                <a:latin typeface="Epilogue"/>
                <a:ea typeface="Epilogue"/>
                <a:cs typeface="Epilogue"/>
                <a:sym typeface="Epilogue"/>
              </a:rPr>
              <a:t>1:1 instruction</a:t>
            </a:r>
            <a:endParaRPr sz="2400">
              <a:solidFill>
                <a:schemeClr val="lt1"/>
              </a:solidFill>
              <a:latin typeface="Epilogue"/>
              <a:ea typeface="Epilogue"/>
              <a:cs typeface="Epilogue"/>
              <a:sym typeface="Epilogue"/>
            </a:endParaRPr>
          </a:p>
          <a:p>
            <a:pPr indent="-381000" lvl="0" marL="457200" rtl="0" algn="l">
              <a:lnSpc>
                <a:spcPct val="100000"/>
              </a:lnSpc>
              <a:spcBef>
                <a:spcPts val="0"/>
              </a:spcBef>
              <a:spcAft>
                <a:spcPts val="0"/>
              </a:spcAft>
              <a:buClr>
                <a:schemeClr val="lt1"/>
              </a:buClr>
              <a:buSzPts val="2400"/>
              <a:buFont typeface="Epilogue"/>
              <a:buAutoNum type="arabicPeriod"/>
            </a:pPr>
            <a:r>
              <a:rPr lang="en" sz="2400">
                <a:solidFill>
                  <a:schemeClr val="lt1"/>
                </a:solidFill>
                <a:latin typeface="Epilogue"/>
                <a:ea typeface="Epilogue"/>
                <a:cs typeface="Epilogue"/>
                <a:sym typeface="Epilogue"/>
              </a:rPr>
              <a:t>Leading group instruction  </a:t>
            </a:r>
            <a:endParaRPr sz="2400">
              <a:solidFill>
                <a:schemeClr val="lt1"/>
              </a:solidFill>
              <a:latin typeface="Epilogue"/>
              <a:ea typeface="Epilogue"/>
              <a:cs typeface="Epilogue"/>
              <a:sym typeface="Epilogue"/>
            </a:endParaRPr>
          </a:p>
        </p:txBody>
      </p:sp>
      <p:sp>
        <p:nvSpPr>
          <p:cNvPr id="247" name="Google Shape;247;p26"/>
          <p:cNvSpPr/>
          <p:nvPr/>
        </p:nvSpPr>
        <p:spPr>
          <a:xfrm>
            <a:off x="193420" y="2298478"/>
            <a:ext cx="490500" cy="490500"/>
          </a:xfrm>
          <a:prstGeom prst="ellipse">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8" name="Google Shape;248;p26"/>
          <p:cNvSpPr/>
          <p:nvPr/>
        </p:nvSpPr>
        <p:spPr>
          <a:xfrm>
            <a:off x="193423" y="2298488"/>
            <a:ext cx="1836300" cy="490500"/>
          </a:xfrm>
          <a:prstGeom prst="roundRect">
            <a:avLst>
              <a:gd fmla="val 50000" name="adj"/>
            </a:avLst>
          </a:prstGeom>
          <a:solidFill>
            <a:schemeClr val="accent2"/>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9" name="Google Shape;249;p26"/>
          <p:cNvSpPr/>
          <p:nvPr/>
        </p:nvSpPr>
        <p:spPr>
          <a:xfrm>
            <a:off x="358126" y="1582889"/>
            <a:ext cx="1506900" cy="6027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FFFFFF"/>
              </a:solidFill>
              <a:latin typeface="Outfit"/>
              <a:ea typeface="Outfit"/>
              <a:cs typeface="Outfit"/>
              <a:sym typeface="Outfit"/>
            </a:endParaRPr>
          </a:p>
        </p:txBody>
      </p:sp>
      <p:grpSp>
        <p:nvGrpSpPr>
          <p:cNvPr id="250" name="Google Shape;250;p26"/>
          <p:cNvGrpSpPr/>
          <p:nvPr/>
        </p:nvGrpSpPr>
        <p:grpSpPr>
          <a:xfrm>
            <a:off x="193420" y="2797390"/>
            <a:ext cx="1836303" cy="490509"/>
            <a:chOff x="344820" y="2895191"/>
            <a:chExt cx="1836303" cy="490509"/>
          </a:xfrm>
        </p:grpSpPr>
        <p:sp>
          <p:nvSpPr>
            <p:cNvPr id="251" name="Google Shape;251;p26"/>
            <p:cNvSpPr/>
            <p:nvPr/>
          </p:nvSpPr>
          <p:spPr>
            <a:xfrm>
              <a:off x="344823" y="2895200"/>
              <a:ext cx="18363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2" name="Google Shape;252;p26"/>
            <p:cNvSpPr/>
            <p:nvPr/>
          </p:nvSpPr>
          <p:spPr>
            <a:xfrm>
              <a:off x="344820" y="2895191"/>
              <a:ext cx="490500" cy="490500"/>
            </a:xfrm>
            <a:prstGeom prst="ellipse">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53" name="Google Shape;253;p26"/>
          <p:cNvSpPr/>
          <p:nvPr/>
        </p:nvSpPr>
        <p:spPr>
          <a:xfrm>
            <a:off x="390140" y="881975"/>
            <a:ext cx="1405200" cy="6027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4" name="Google Shape;254;p26"/>
          <p:cNvSpPr txBox="1"/>
          <p:nvPr/>
        </p:nvSpPr>
        <p:spPr>
          <a:xfrm>
            <a:off x="535050" y="962450"/>
            <a:ext cx="1115400" cy="45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i="0" lang="en" sz="2000" u="none" cap="none" strike="noStrike">
                <a:solidFill>
                  <a:schemeClr val="lt1"/>
                </a:solidFill>
                <a:latin typeface="Roboto"/>
                <a:ea typeface="Roboto"/>
                <a:cs typeface="Roboto"/>
                <a:sym typeface="Roboto"/>
              </a:rPr>
              <a:t>Assess</a:t>
            </a:r>
            <a:endParaRPr b="0" i="0" sz="2000" u="none" cap="none" strike="noStrike">
              <a:solidFill>
                <a:schemeClr val="lt1"/>
              </a:solidFill>
              <a:latin typeface="Roboto"/>
              <a:ea typeface="Roboto"/>
              <a:cs typeface="Roboto"/>
              <a:sym typeface="Roboto"/>
            </a:endParaRPr>
          </a:p>
        </p:txBody>
      </p:sp>
      <p:grpSp>
        <p:nvGrpSpPr>
          <p:cNvPr id="255" name="Google Shape;255;p26"/>
          <p:cNvGrpSpPr/>
          <p:nvPr/>
        </p:nvGrpSpPr>
        <p:grpSpPr>
          <a:xfrm>
            <a:off x="193420" y="3296291"/>
            <a:ext cx="1836303" cy="490509"/>
            <a:chOff x="344820" y="2895191"/>
            <a:chExt cx="1836303" cy="490509"/>
          </a:xfrm>
        </p:grpSpPr>
        <p:sp>
          <p:nvSpPr>
            <p:cNvPr id="256" name="Google Shape;256;p26"/>
            <p:cNvSpPr/>
            <p:nvPr/>
          </p:nvSpPr>
          <p:spPr>
            <a:xfrm>
              <a:off x="344823" y="2895200"/>
              <a:ext cx="18363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7" name="Google Shape;257;p26"/>
            <p:cNvSpPr/>
            <p:nvPr/>
          </p:nvSpPr>
          <p:spPr>
            <a:xfrm>
              <a:off x="344820" y="2895191"/>
              <a:ext cx="490500" cy="490500"/>
            </a:xfrm>
            <a:prstGeom prst="ellipse">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58" name="Google Shape;258;p26"/>
          <p:cNvSpPr txBox="1"/>
          <p:nvPr/>
        </p:nvSpPr>
        <p:spPr>
          <a:xfrm>
            <a:off x="630875" y="2298500"/>
            <a:ext cx="1351500" cy="490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Outfit"/>
                <a:ea typeface="Outfit"/>
                <a:cs typeface="Outfit"/>
                <a:sym typeface="Outfit"/>
              </a:rPr>
              <a:t>Digital Skills </a:t>
            </a:r>
            <a:endParaRPr b="1" i="0" sz="1600" u="none" cap="none" strike="noStrike">
              <a:solidFill>
                <a:schemeClr val="lt1"/>
              </a:solidFill>
              <a:latin typeface="Outfit"/>
              <a:ea typeface="Outfit"/>
              <a:cs typeface="Outfit"/>
              <a:sym typeface="Outfit"/>
            </a:endParaRPr>
          </a:p>
        </p:txBody>
      </p:sp>
      <p:sp>
        <p:nvSpPr>
          <p:cNvPr id="259" name="Google Shape;259;p26"/>
          <p:cNvSpPr txBox="1"/>
          <p:nvPr/>
        </p:nvSpPr>
        <p:spPr>
          <a:xfrm>
            <a:off x="577050" y="3300475"/>
            <a:ext cx="1405200" cy="4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n" sz="1600">
                <a:solidFill>
                  <a:schemeClr val="lt1"/>
                </a:solidFill>
                <a:latin typeface="Outfit"/>
                <a:ea typeface="Outfit"/>
                <a:cs typeface="Outfit"/>
                <a:sym typeface="Outfit"/>
              </a:rPr>
              <a:t>Broadband</a:t>
            </a:r>
            <a:endParaRPr i="0" sz="1600" u="none" cap="none" strike="noStrike">
              <a:solidFill>
                <a:schemeClr val="lt1"/>
              </a:solidFill>
              <a:latin typeface="Outfit"/>
              <a:ea typeface="Outfit"/>
              <a:cs typeface="Outfit"/>
              <a:sym typeface="Outfit"/>
            </a:endParaRPr>
          </a:p>
        </p:txBody>
      </p:sp>
      <p:pic>
        <p:nvPicPr>
          <p:cNvPr descr="Classroom outline" id="260" name="Google Shape;260;p26"/>
          <p:cNvPicPr preferRelativeResize="0"/>
          <p:nvPr/>
        </p:nvPicPr>
        <p:blipFill rotWithShape="1">
          <a:blip r:embed="rId3">
            <a:alphaModFix/>
          </a:blip>
          <a:srcRect b="0" l="0" r="0" t="0"/>
          <a:stretch/>
        </p:blipFill>
        <p:spPr>
          <a:xfrm>
            <a:off x="264829" y="2368810"/>
            <a:ext cx="357251" cy="357251"/>
          </a:xfrm>
          <a:prstGeom prst="rect">
            <a:avLst/>
          </a:prstGeom>
          <a:noFill/>
          <a:ln>
            <a:noFill/>
          </a:ln>
        </p:spPr>
      </p:pic>
      <p:pic>
        <p:nvPicPr>
          <p:cNvPr descr="Work from home Wi-Fi outline" id="261" name="Google Shape;261;p26"/>
          <p:cNvPicPr preferRelativeResize="0"/>
          <p:nvPr/>
        </p:nvPicPr>
        <p:blipFill rotWithShape="1">
          <a:blip r:embed="rId4">
            <a:alphaModFix/>
          </a:blip>
          <a:srcRect b="0" l="0" r="0" t="0"/>
          <a:stretch/>
        </p:blipFill>
        <p:spPr>
          <a:xfrm>
            <a:off x="266700" y="3364679"/>
            <a:ext cx="344100" cy="344100"/>
          </a:xfrm>
          <a:prstGeom prst="rect">
            <a:avLst/>
          </a:prstGeom>
          <a:noFill/>
          <a:ln>
            <a:noFill/>
          </a:ln>
        </p:spPr>
      </p:pic>
      <p:pic>
        <p:nvPicPr>
          <p:cNvPr descr="Laptop outline" id="262" name="Google Shape;262;p26"/>
          <p:cNvPicPr preferRelativeResize="0"/>
          <p:nvPr/>
        </p:nvPicPr>
        <p:blipFill rotWithShape="1">
          <a:blip r:embed="rId5">
            <a:alphaModFix/>
          </a:blip>
          <a:srcRect b="0" l="0" r="0" t="0"/>
          <a:stretch/>
        </p:blipFill>
        <p:spPr>
          <a:xfrm>
            <a:off x="264834" y="2863260"/>
            <a:ext cx="357251" cy="357251"/>
          </a:xfrm>
          <a:prstGeom prst="rect">
            <a:avLst/>
          </a:prstGeom>
          <a:noFill/>
          <a:ln>
            <a:noFill/>
          </a:ln>
        </p:spPr>
      </p:pic>
      <p:sp>
        <p:nvSpPr>
          <p:cNvPr id="263" name="Google Shape;263;p26"/>
          <p:cNvSpPr/>
          <p:nvPr/>
        </p:nvSpPr>
        <p:spPr>
          <a:xfrm rot="10800000">
            <a:off x="765300" y="1444047"/>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4" name="Google Shape;264;p26"/>
          <p:cNvSpPr/>
          <p:nvPr/>
        </p:nvSpPr>
        <p:spPr>
          <a:xfrm rot="10800000">
            <a:off x="765293" y="2136338"/>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5" name="Google Shape;265;p26"/>
          <p:cNvSpPr txBox="1"/>
          <p:nvPr/>
        </p:nvSpPr>
        <p:spPr>
          <a:xfrm>
            <a:off x="597125" y="2797813"/>
            <a:ext cx="1405200" cy="4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600">
                <a:solidFill>
                  <a:schemeClr val="lt1"/>
                </a:solidFill>
                <a:latin typeface="Outfit"/>
                <a:ea typeface="Outfit"/>
                <a:cs typeface="Outfit"/>
                <a:sym typeface="Outfit"/>
              </a:rPr>
              <a:t>Devices</a:t>
            </a:r>
            <a:endParaRPr sz="1600">
              <a:solidFill>
                <a:schemeClr val="lt1"/>
              </a:solidFill>
              <a:latin typeface="Outfit"/>
              <a:ea typeface="Outfit"/>
              <a:cs typeface="Outfit"/>
              <a:sym typeface="Outfit"/>
            </a:endParaRPr>
          </a:p>
        </p:txBody>
      </p:sp>
      <p:sp>
        <p:nvSpPr>
          <p:cNvPr id="266" name="Google Shape;266;p26"/>
          <p:cNvSpPr txBox="1"/>
          <p:nvPr/>
        </p:nvSpPr>
        <p:spPr>
          <a:xfrm>
            <a:off x="535050" y="1670451"/>
            <a:ext cx="1223100" cy="41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lang="en" sz="2000">
                <a:solidFill>
                  <a:schemeClr val="lt1"/>
                </a:solidFill>
                <a:latin typeface="Outfit"/>
                <a:ea typeface="Outfit"/>
                <a:cs typeface="Outfit"/>
                <a:sym typeface="Outfit"/>
              </a:rPr>
              <a:t>Evaluate</a:t>
            </a:r>
            <a:endParaRPr i="0" sz="2000" u="none" cap="none" strike="noStrike">
              <a:solidFill>
                <a:schemeClr val="lt1"/>
              </a:solidFill>
              <a:latin typeface="Outfit"/>
              <a:ea typeface="Outfit"/>
              <a:cs typeface="Outfit"/>
              <a:sym typeface="Outfit"/>
            </a:endParaRPr>
          </a:p>
        </p:txBody>
      </p:sp>
      <p:sp>
        <p:nvSpPr>
          <p:cNvPr id="267" name="Google Shape;267;p26"/>
          <p:cNvSpPr/>
          <p:nvPr/>
        </p:nvSpPr>
        <p:spPr>
          <a:xfrm rot="10800000">
            <a:off x="765300" y="3807546"/>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8" name="Google Shape;268;p26"/>
          <p:cNvSpPr/>
          <p:nvPr/>
        </p:nvSpPr>
        <p:spPr>
          <a:xfrm>
            <a:off x="339300" y="3957600"/>
            <a:ext cx="15069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9" name="Google Shape;269;p26"/>
          <p:cNvSpPr txBox="1"/>
          <p:nvPr/>
        </p:nvSpPr>
        <p:spPr>
          <a:xfrm>
            <a:off x="501125" y="3997050"/>
            <a:ext cx="1223100" cy="41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000">
                <a:solidFill>
                  <a:schemeClr val="lt1"/>
                </a:solidFill>
                <a:latin typeface="Outfit"/>
                <a:ea typeface="Outfit"/>
                <a:cs typeface="Outfit"/>
                <a:sym typeface="Outfit"/>
              </a:rPr>
              <a:t>Check In</a:t>
            </a:r>
            <a:endParaRPr sz="2000">
              <a:solidFill>
                <a:schemeClr val="lt1"/>
              </a:solidFill>
              <a:latin typeface="Outfit"/>
              <a:ea typeface="Outfit"/>
              <a:cs typeface="Outfit"/>
              <a:sym typeface="Outfi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ph type="title"/>
          </p:nvPr>
        </p:nvSpPr>
        <p:spPr>
          <a:xfrm>
            <a:off x="2906975" y="431575"/>
            <a:ext cx="584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skilling</a:t>
            </a:r>
            <a:endParaRPr/>
          </a:p>
        </p:txBody>
      </p:sp>
      <p:sp>
        <p:nvSpPr>
          <p:cNvPr id="275" name="Google Shape;275;p27"/>
          <p:cNvSpPr txBox="1"/>
          <p:nvPr>
            <p:ph idx="2" type="title"/>
          </p:nvPr>
        </p:nvSpPr>
        <p:spPr>
          <a:xfrm>
            <a:off x="161975" y="431575"/>
            <a:ext cx="2099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a:t>
            </a:r>
            <a:endParaRPr/>
          </a:p>
        </p:txBody>
      </p:sp>
      <p:sp>
        <p:nvSpPr>
          <p:cNvPr id="276" name="Google Shape;276;p27"/>
          <p:cNvSpPr txBox="1"/>
          <p:nvPr>
            <p:ph idx="1" type="body"/>
          </p:nvPr>
        </p:nvSpPr>
        <p:spPr>
          <a:xfrm>
            <a:off x="2983800" y="1832725"/>
            <a:ext cx="5848500" cy="2736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222222"/>
              </a:buClr>
              <a:buSzPts val="2400"/>
              <a:buChar char="●"/>
            </a:pPr>
            <a:r>
              <a:rPr lang="en" sz="2400">
                <a:solidFill>
                  <a:srgbClr val="222222"/>
                </a:solidFill>
              </a:rPr>
              <a:t>NDIA blog: </a:t>
            </a:r>
            <a:r>
              <a:rPr lang="en" sz="2400" u="sng">
                <a:solidFill>
                  <a:srgbClr val="222222"/>
                </a:solidFill>
                <a:hlinkClick r:id="rId3">
                  <a:extLst>
                    <a:ext uri="{A12FA001-AC4F-418D-AE19-62706E023703}">
                      <ahyp:hlinkClr val="tx"/>
                    </a:ext>
                  </a:extLst>
                </a:hlinkClick>
              </a:rPr>
              <a:t>Planning to Build a New Digital Skills Curriculum? Read This First</a:t>
            </a:r>
            <a:endParaRPr sz="2400">
              <a:solidFill>
                <a:srgbClr val="222222"/>
              </a:solidFill>
            </a:endParaRPr>
          </a:p>
          <a:p>
            <a:pPr indent="-381000" lvl="0" marL="457200" rtl="0" algn="l">
              <a:spcBef>
                <a:spcPts val="0"/>
              </a:spcBef>
              <a:spcAft>
                <a:spcPts val="0"/>
              </a:spcAft>
              <a:buClr>
                <a:srgbClr val="222222"/>
              </a:buClr>
              <a:buSzPts val="2400"/>
              <a:buChar char="●"/>
            </a:pPr>
            <a:r>
              <a:rPr lang="en" sz="2400" u="sng">
                <a:solidFill>
                  <a:srgbClr val="222222"/>
                </a:solidFill>
                <a:hlinkClick r:id="rId4">
                  <a:extLst>
                    <a:ext uri="{A12FA001-AC4F-418D-AE19-62706E023703}">
                      <ahyp:hlinkClr val="tx"/>
                    </a:ext>
                  </a:extLst>
                </a:hlinkClick>
              </a:rPr>
              <a:t>Digital Bytes: Insights and Resources</a:t>
            </a:r>
            <a:endParaRPr sz="2400">
              <a:solidFill>
                <a:srgbClr val="22222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p:nvPr/>
        </p:nvSpPr>
        <p:spPr>
          <a:xfrm>
            <a:off x="193423" y="2797399"/>
            <a:ext cx="1836300" cy="490500"/>
          </a:xfrm>
          <a:prstGeom prst="roundRect">
            <a:avLst>
              <a:gd fmla="val 50000" name="adj"/>
            </a:avLst>
          </a:prstGeom>
          <a:solidFill>
            <a:schemeClr val="accent2"/>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2" name="Google Shape;282;p28"/>
          <p:cNvSpPr txBox="1"/>
          <p:nvPr>
            <p:ph type="title"/>
          </p:nvPr>
        </p:nvSpPr>
        <p:spPr>
          <a:xfrm>
            <a:off x="311700" y="1402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200"/>
              <a:t>Assistance Accessing Affordable Devices</a:t>
            </a:r>
            <a:endParaRPr sz="3200"/>
          </a:p>
        </p:txBody>
      </p:sp>
      <p:sp>
        <p:nvSpPr>
          <p:cNvPr id="283" name="Google Shape;283;p28"/>
          <p:cNvSpPr txBox="1"/>
          <p:nvPr>
            <p:ph idx="4294967295" type="body"/>
          </p:nvPr>
        </p:nvSpPr>
        <p:spPr>
          <a:xfrm>
            <a:off x="2460650" y="810050"/>
            <a:ext cx="6283800" cy="45945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lang="en" sz="2400">
                <a:solidFill>
                  <a:schemeClr val="lt1"/>
                </a:solidFill>
                <a:latin typeface="Epilogue"/>
                <a:ea typeface="Epilogue"/>
                <a:cs typeface="Epilogue"/>
                <a:sym typeface="Epilogue"/>
              </a:rPr>
              <a:t>Digital navigators </a:t>
            </a:r>
            <a:r>
              <a:rPr b="1" lang="en" sz="2400">
                <a:solidFill>
                  <a:schemeClr val="lt1"/>
                </a:solidFill>
                <a:latin typeface="Epilogue"/>
                <a:ea typeface="Epilogue"/>
                <a:cs typeface="Epilogue"/>
                <a:sym typeface="Epilogue"/>
              </a:rPr>
              <a:t>typically assist in </a:t>
            </a:r>
            <a:endParaRPr b="1" sz="2400">
              <a:solidFill>
                <a:schemeClr val="lt1"/>
              </a:solidFill>
              <a:latin typeface="Epilogue"/>
              <a:ea typeface="Epilogue"/>
              <a:cs typeface="Epilogue"/>
              <a:sym typeface="Epilogue"/>
            </a:endParaRPr>
          </a:p>
          <a:p>
            <a:pPr indent="0" lvl="0" marL="0" marR="0" rtl="0" algn="l">
              <a:lnSpc>
                <a:spcPct val="115000"/>
              </a:lnSpc>
              <a:spcBef>
                <a:spcPts val="0"/>
              </a:spcBef>
              <a:spcAft>
                <a:spcPts val="0"/>
              </a:spcAft>
              <a:buNone/>
            </a:pPr>
            <a:r>
              <a:rPr b="1" lang="en" sz="2400">
                <a:solidFill>
                  <a:schemeClr val="lt1"/>
                </a:solidFill>
                <a:latin typeface="Epilogue"/>
                <a:ea typeface="Epilogue"/>
                <a:cs typeface="Epilogue"/>
                <a:sym typeface="Epilogue"/>
              </a:rPr>
              <a:t>two ways:</a:t>
            </a:r>
            <a:endParaRPr b="1" sz="2400">
              <a:solidFill>
                <a:schemeClr val="lt1"/>
              </a:solidFill>
              <a:latin typeface="Epilogue"/>
              <a:ea typeface="Epilogue"/>
              <a:cs typeface="Epilogue"/>
              <a:sym typeface="Epilogue"/>
            </a:endParaRPr>
          </a:p>
          <a:p>
            <a:pPr indent="-381000" lvl="0" marL="914400" rtl="0" algn="l">
              <a:spcBef>
                <a:spcPts val="0"/>
              </a:spcBef>
              <a:spcAft>
                <a:spcPts val="0"/>
              </a:spcAft>
              <a:buClr>
                <a:schemeClr val="lt1"/>
              </a:buClr>
              <a:buSzPts val="2400"/>
              <a:buFont typeface="Epilogue"/>
              <a:buAutoNum type="arabicPeriod"/>
            </a:pPr>
            <a:r>
              <a:rPr lang="en" sz="2400">
                <a:solidFill>
                  <a:schemeClr val="lt1"/>
                </a:solidFill>
                <a:latin typeface="Epilogue"/>
                <a:ea typeface="Epilogue"/>
                <a:cs typeface="Epilogue"/>
                <a:sym typeface="Epilogue"/>
              </a:rPr>
              <a:t>Directly provide devices</a:t>
            </a:r>
            <a:endParaRPr sz="2400">
              <a:solidFill>
                <a:schemeClr val="lt1"/>
              </a:solidFill>
              <a:latin typeface="Epilogue"/>
              <a:ea typeface="Epilogue"/>
              <a:cs typeface="Epilogue"/>
              <a:sym typeface="Epilogue"/>
            </a:endParaRPr>
          </a:p>
          <a:p>
            <a:pPr indent="-381000" lvl="0" marL="914400" rtl="0" algn="l">
              <a:spcBef>
                <a:spcPts val="0"/>
              </a:spcBef>
              <a:spcAft>
                <a:spcPts val="0"/>
              </a:spcAft>
              <a:buClr>
                <a:schemeClr val="lt1"/>
              </a:buClr>
              <a:buSzPts val="2400"/>
              <a:buFont typeface="Epilogue"/>
              <a:buAutoNum type="arabicPeriod"/>
            </a:pPr>
            <a:r>
              <a:rPr lang="en" sz="2400">
                <a:solidFill>
                  <a:schemeClr val="lt1"/>
                </a:solidFill>
                <a:latin typeface="Epilogue"/>
                <a:ea typeface="Epilogue"/>
                <a:cs typeface="Epilogue"/>
                <a:sym typeface="Epilogue"/>
              </a:rPr>
              <a:t>Refer to device programs</a:t>
            </a:r>
            <a:endParaRPr sz="2400">
              <a:solidFill>
                <a:schemeClr val="lt1"/>
              </a:solidFill>
              <a:latin typeface="Epilogue"/>
              <a:ea typeface="Epilogue"/>
              <a:cs typeface="Epilogue"/>
              <a:sym typeface="Epilogue"/>
            </a:endParaRPr>
          </a:p>
          <a:p>
            <a:pPr indent="0" lvl="0" marL="0" rtl="0" algn="l">
              <a:spcBef>
                <a:spcPts val="1200"/>
              </a:spcBef>
              <a:spcAft>
                <a:spcPts val="0"/>
              </a:spcAft>
              <a:buNone/>
            </a:pPr>
            <a:r>
              <a:rPr lang="en" sz="2400">
                <a:solidFill>
                  <a:schemeClr val="lt1"/>
                </a:solidFill>
                <a:latin typeface="Epilogue"/>
                <a:ea typeface="Epilogue"/>
                <a:cs typeface="Epilogue"/>
                <a:sym typeface="Epilogue"/>
              </a:rPr>
              <a:t>All digital navigators should be </a:t>
            </a:r>
            <a:endParaRPr sz="2400">
              <a:solidFill>
                <a:schemeClr val="lt1"/>
              </a:solidFill>
              <a:latin typeface="Epilogue"/>
              <a:ea typeface="Epilogue"/>
              <a:cs typeface="Epilogue"/>
              <a:sym typeface="Epilogue"/>
            </a:endParaRPr>
          </a:p>
          <a:p>
            <a:pPr indent="0" lvl="0" marL="0" rtl="0" algn="l">
              <a:spcBef>
                <a:spcPts val="0"/>
              </a:spcBef>
              <a:spcAft>
                <a:spcPts val="0"/>
              </a:spcAft>
              <a:buNone/>
            </a:pPr>
            <a:r>
              <a:rPr lang="en" sz="2400">
                <a:solidFill>
                  <a:schemeClr val="lt1"/>
                </a:solidFill>
                <a:latin typeface="Epilogue"/>
                <a:ea typeface="Epilogue"/>
                <a:cs typeface="Epilogue"/>
                <a:sym typeface="Epilogue"/>
              </a:rPr>
              <a:t>prepared to provide guidance </a:t>
            </a:r>
            <a:endParaRPr sz="2400">
              <a:solidFill>
                <a:schemeClr val="lt1"/>
              </a:solidFill>
              <a:latin typeface="Epilogue"/>
              <a:ea typeface="Epilogue"/>
              <a:cs typeface="Epilogue"/>
              <a:sym typeface="Epilogue"/>
            </a:endParaRPr>
          </a:p>
          <a:p>
            <a:pPr indent="0" lvl="0" marL="0" rtl="0" algn="l">
              <a:spcBef>
                <a:spcPts val="0"/>
              </a:spcBef>
              <a:spcAft>
                <a:spcPts val="0"/>
              </a:spcAft>
              <a:buNone/>
            </a:pPr>
            <a:r>
              <a:rPr lang="en" sz="2400">
                <a:solidFill>
                  <a:schemeClr val="lt1"/>
                </a:solidFill>
                <a:latin typeface="Epilogue"/>
                <a:ea typeface="Epilogue"/>
                <a:cs typeface="Epilogue"/>
                <a:sym typeface="Epilogue"/>
              </a:rPr>
              <a:t>for selecting an appropriate device.</a:t>
            </a:r>
            <a:endParaRPr sz="2400">
              <a:solidFill>
                <a:schemeClr val="lt1"/>
              </a:solidFill>
              <a:latin typeface="Epilogue"/>
              <a:ea typeface="Epilogue"/>
              <a:cs typeface="Epilogue"/>
              <a:sym typeface="Epilogue"/>
            </a:endParaRPr>
          </a:p>
        </p:txBody>
      </p:sp>
      <p:sp>
        <p:nvSpPr>
          <p:cNvPr id="284" name="Google Shape;284;p28"/>
          <p:cNvSpPr/>
          <p:nvPr/>
        </p:nvSpPr>
        <p:spPr>
          <a:xfrm>
            <a:off x="193420" y="2298478"/>
            <a:ext cx="490500" cy="490500"/>
          </a:xfrm>
          <a:prstGeom prst="ellipse">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5" name="Google Shape;285;p28"/>
          <p:cNvSpPr/>
          <p:nvPr/>
        </p:nvSpPr>
        <p:spPr>
          <a:xfrm>
            <a:off x="193423" y="2298488"/>
            <a:ext cx="18363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6" name="Google Shape;286;p28"/>
          <p:cNvSpPr/>
          <p:nvPr/>
        </p:nvSpPr>
        <p:spPr>
          <a:xfrm>
            <a:off x="358126" y="1582889"/>
            <a:ext cx="1506900" cy="6027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FFFFFF"/>
              </a:solidFill>
              <a:latin typeface="Outfit"/>
              <a:ea typeface="Outfit"/>
              <a:cs typeface="Outfit"/>
              <a:sym typeface="Outfit"/>
            </a:endParaRPr>
          </a:p>
        </p:txBody>
      </p:sp>
      <p:sp>
        <p:nvSpPr>
          <p:cNvPr id="287" name="Google Shape;287;p28"/>
          <p:cNvSpPr/>
          <p:nvPr/>
        </p:nvSpPr>
        <p:spPr>
          <a:xfrm>
            <a:off x="390140" y="881975"/>
            <a:ext cx="1405200" cy="6027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8" name="Google Shape;288;p28"/>
          <p:cNvSpPr txBox="1"/>
          <p:nvPr/>
        </p:nvSpPr>
        <p:spPr>
          <a:xfrm>
            <a:off x="535050" y="962450"/>
            <a:ext cx="1115400" cy="45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i="0" lang="en" sz="2000" u="none" cap="none" strike="noStrike">
                <a:solidFill>
                  <a:schemeClr val="lt1"/>
                </a:solidFill>
                <a:latin typeface="Roboto"/>
                <a:ea typeface="Roboto"/>
                <a:cs typeface="Roboto"/>
                <a:sym typeface="Roboto"/>
              </a:rPr>
              <a:t>Assess</a:t>
            </a:r>
            <a:endParaRPr b="0" i="0" sz="2000" u="none" cap="none" strike="noStrike">
              <a:solidFill>
                <a:schemeClr val="lt1"/>
              </a:solidFill>
              <a:latin typeface="Roboto"/>
              <a:ea typeface="Roboto"/>
              <a:cs typeface="Roboto"/>
              <a:sym typeface="Roboto"/>
            </a:endParaRPr>
          </a:p>
        </p:txBody>
      </p:sp>
      <p:grpSp>
        <p:nvGrpSpPr>
          <p:cNvPr id="289" name="Google Shape;289;p28"/>
          <p:cNvGrpSpPr/>
          <p:nvPr/>
        </p:nvGrpSpPr>
        <p:grpSpPr>
          <a:xfrm>
            <a:off x="193420" y="3296291"/>
            <a:ext cx="1836303" cy="490509"/>
            <a:chOff x="344820" y="2895191"/>
            <a:chExt cx="1836303" cy="490509"/>
          </a:xfrm>
        </p:grpSpPr>
        <p:sp>
          <p:nvSpPr>
            <p:cNvPr id="290" name="Google Shape;290;p28"/>
            <p:cNvSpPr/>
            <p:nvPr/>
          </p:nvSpPr>
          <p:spPr>
            <a:xfrm>
              <a:off x="344823" y="2895200"/>
              <a:ext cx="18363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1" name="Google Shape;291;p28"/>
            <p:cNvSpPr/>
            <p:nvPr/>
          </p:nvSpPr>
          <p:spPr>
            <a:xfrm>
              <a:off x="344820" y="2895191"/>
              <a:ext cx="490500" cy="490500"/>
            </a:xfrm>
            <a:prstGeom prst="ellipse">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92" name="Google Shape;292;p28"/>
          <p:cNvSpPr txBox="1"/>
          <p:nvPr/>
        </p:nvSpPr>
        <p:spPr>
          <a:xfrm>
            <a:off x="630875" y="2298500"/>
            <a:ext cx="1351500" cy="490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 sz="1600" u="none" cap="none" strike="noStrike">
                <a:solidFill>
                  <a:schemeClr val="lt1"/>
                </a:solidFill>
                <a:latin typeface="Outfit"/>
                <a:ea typeface="Outfit"/>
                <a:cs typeface="Outfit"/>
                <a:sym typeface="Outfit"/>
              </a:rPr>
              <a:t>Digital Skills </a:t>
            </a:r>
            <a:endParaRPr i="0" sz="1600" u="none" cap="none" strike="noStrike">
              <a:solidFill>
                <a:schemeClr val="lt1"/>
              </a:solidFill>
              <a:latin typeface="Outfit"/>
              <a:ea typeface="Outfit"/>
              <a:cs typeface="Outfit"/>
              <a:sym typeface="Outfit"/>
            </a:endParaRPr>
          </a:p>
        </p:txBody>
      </p:sp>
      <p:sp>
        <p:nvSpPr>
          <p:cNvPr id="293" name="Google Shape;293;p28"/>
          <p:cNvSpPr txBox="1"/>
          <p:nvPr/>
        </p:nvSpPr>
        <p:spPr>
          <a:xfrm>
            <a:off x="577050" y="3300475"/>
            <a:ext cx="1405200" cy="4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n" sz="1600">
                <a:solidFill>
                  <a:schemeClr val="lt1"/>
                </a:solidFill>
                <a:latin typeface="Outfit"/>
                <a:ea typeface="Outfit"/>
                <a:cs typeface="Outfit"/>
                <a:sym typeface="Outfit"/>
              </a:rPr>
              <a:t>Broadband</a:t>
            </a:r>
            <a:endParaRPr i="0" sz="1600" u="none" cap="none" strike="noStrike">
              <a:solidFill>
                <a:schemeClr val="lt1"/>
              </a:solidFill>
              <a:latin typeface="Outfit"/>
              <a:ea typeface="Outfit"/>
              <a:cs typeface="Outfit"/>
              <a:sym typeface="Outfit"/>
            </a:endParaRPr>
          </a:p>
        </p:txBody>
      </p:sp>
      <p:pic>
        <p:nvPicPr>
          <p:cNvPr descr="Classroom outline" id="294" name="Google Shape;294;p28"/>
          <p:cNvPicPr preferRelativeResize="0"/>
          <p:nvPr/>
        </p:nvPicPr>
        <p:blipFill rotWithShape="1">
          <a:blip r:embed="rId3">
            <a:alphaModFix/>
          </a:blip>
          <a:srcRect b="0" l="0" r="0" t="0"/>
          <a:stretch/>
        </p:blipFill>
        <p:spPr>
          <a:xfrm>
            <a:off x="264829" y="2368810"/>
            <a:ext cx="357251" cy="357251"/>
          </a:xfrm>
          <a:prstGeom prst="rect">
            <a:avLst/>
          </a:prstGeom>
          <a:noFill/>
          <a:ln>
            <a:noFill/>
          </a:ln>
        </p:spPr>
      </p:pic>
      <p:pic>
        <p:nvPicPr>
          <p:cNvPr descr="Work from home Wi-Fi outline" id="295" name="Google Shape;295;p28"/>
          <p:cNvPicPr preferRelativeResize="0"/>
          <p:nvPr/>
        </p:nvPicPr>
        <p:blipFill rotWithShape="1">
          <a:blip r:embed="rId4">
            <a:alphaModFix/>
          </a:blip>
          <a:srcRect b="0" l="0" r="0" t="0"/>
          <a:stretch/>
        </p:blipFill>
        <p:spPr>
          <a:xfrm>
            <a:off x="266700" y="3364679"/>
            <a:ext cx="344100" cy="344100"/>
          </a:xfrm>
          <a:prstGeom prst="rect">
            <a:avLst/>
          </a:prstGeom>
          <a:noFill/>
          <a:ln>
            <a:noFill/>
          </a:ln>
        </p:spPr>
      </p:pic>
      <p:pic>
        <p:nvPicPr>
          <p:cNvPr descr="Laptop outline" id="296" name="Google Shape;296;p28"/>
          <p:cNvPicPr preferRelativeResize="0"/>
          <p:nvPr/>
        </p:nvPicPr>
        <p:blipFill rotWithShape="1">
          <a:blip r:embed="rId5">
            <a:alphaModFix/>
          </a:blip>
          <a:srcRect b="0" l="0" r="0" t="0"/>
          <a:stretch/>
        </p:blipFill>
        <p:spPr>
          <a:xfrm>
            <a:off x="264834" y="2863260"/>
            <a:ext cx="357251" cy="357251"/>
          </a:xfrm>
          <a:prstGeom prst="rect">
            <a:avLst/>
          </a:prstGeom>
          <a:noFill/>
          <a:ln>
            <a:noFill/>
          </a:ln>
        </p:spPr>
      </p:pic>
      <p:sp>
        <p:nvSpPr>
          <p:cNvPr id="297" name="Google Shape;297;p28"/>
          <p:cNvSpPr/>
          <p:nvPr/>
        </p:nvSpPr>
        <p:spPr>
          <a:xfrm rot="10800000">
            <a:off x="765300" y="1444047"/>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8" name="Google Shape;298;p28"/>
          <p:cNvSpPr/>
          <p:nvPr/>
        </p:nvSpPr>
        <p:spPr>
          <a:xfrm rot="10800000">
            <a:off x="765293" y="2136338"/>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9" name="Google Shape;299;p28"/>
          <p:cNvSpPr txBox="1"/>
          <p:nvPr/>
        </p:nvSpPr>
        <p:spPr>
          <a:xfrm>
            <a:off x="597125" y="2797813"/>
            <a:ext cx="1405200" cy="4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600">
                <a:solidFill>
                  <a:schemeClr val="lt1"/>
                </a:solidFill>
                <a:latin typeface="Outfit"/>
                <a:ea typeface="Outfit"/>
                <a:cs typeface="Outfit"/>
                <a:sym typeface="Outfit"/>
              </a:rPr>
              <a:t>Devices</a:t>
            </a:r>
            <a:endParaRPr b="1" sz="1600">
              <a:solidFill>
                <a:schemeClr val="lt1"/>
              </a:solidFill>
              <a:latin typeface="Outfit"/>
              <a:ea typeface="Outfit"/>
              <a:cs typeface="Outfit"/>
              <a:sym typeface="Outfit"/>
            </a:endParaRPr>
          </a:p>
        </p:txBody>
      </p:sp>
      <p:sp>
        <p:nvSpPr>
          <p:cNvPr id="300" name="Google Shape;300;p28"/>
          <p:cNvSpPr txBox="1"/>
          <p:nvPr/>
        </p:nvSpPr>
        <p:spPr>
          <a:xfrm>
            <a:off x="535050" y="1670451"/>
            <a:ext cx="1223100" cy="41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lang="en" sz="2000">
                <a:solidFill>
                  <a:schemeClr val="lt1"/>
                </a:solidFill>
                <a:latin typeface="Outfit"/>
                <a:ea typeface="Outfit"/>
                <a:cs typeface="Outfit"/>
                <a:sym typeface="Outfit"/>
              </a:rPr>
              <a:t>Evaluate</a:t>
            </a:r>
            <a:endParaRPr i="0" sz="2000" u="none" cap="none" strike="noStrike">
              <a:solidFill>
                <a:schemeClr val="lt1"/>
              </a:solidFill>
              <a:latin typeface="Outfit"/>
              <a:ea typeface="Outfit"/>
              <a:cs typeface="Outfit"/>
              <a:sym typeface="Outfit"/>
            </a:endParaRPr>
          </a:p>
        </p:txBody>
      </p:sp>
      <p:sp>
        <p:nvSpPr>
          <p:cNvPr id="301" name="Google Shape;301;p28"/>
          <p:cNvSpPr/>
          <p:nvPr/>
        </p:nvSpPr>
        <p:spPr>
          <a:xfrm rot="10800000">
            <a:off x="765300" y="3807546"/>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2" name="Google Shape;302;p28"/>
          <p:cNvSpPr/>
          <p:nvPr/>
        </p:nvSpPr>
        <p:spPr>
          <a:xfrm>
            <a:off x="339300" y="3957600"/>
            <a:ext cx="15069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3" name="Google Shape;303;p28"/>
          <p:cNvSpPr txBox="1"/>
          <p:nvPr/>
        </p:nvSpPr>
        <p:spPr>
          <a:xfrm>
            <a:off x="501125" y="3997050"/>
            <a:ext cx="1223100" cy="41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000">
                <a:solidFill>
                  <a:schemeClr val="lt1"/>
                </a:solidFill>
                <a:latin typeface="Outfit"/>
                <a:ea typeface="Outfit"/>
                <a:cs typeface="Outfit"/>
                <a:sym typeface="Outfit"/>
              </a:rPr>
              <a:t>Check In</a:t>
            </a:r>
            <a:endParaRPr sz="2000">
              <a:solidFill>
                <a:schemeClr val="lt1"/>
              </a:solidFill>
              <a:latin typeface="Outfit"/>
              <a:ea typeface="Outfit"/>
              <a:cs typeface="Outfit"/>
              <a:sym typeface="Outfi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9"/>
          <p:cNvSpPr txBox="1"/>
          <p:nvPr>
            <p:ph type="title"/>
          </p:nvPr>
        </p:nvSpPr>
        <p:spPr>
          <a:xfrm>
            <a:off x="2906975" y="431575"/>
            <a:ext cx="584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Devices</a:t>
            </a:r>
            <a:endParaRPr/>
          </a:p>
        </p:txBody>
      </p:sp>
      <p:sp>
        <p:nvSpPr>
          <p:cNvPr id="309" name="Google Shape;309;p29"/>
          <p:cNvSpPr txBox="1"/>
          <p:nvPr>
            <p:ph idx="2" type="title"/>
          </p:nvPr>
        </p:nvSpPr>
        <p:spPr>
          <a:xfrm>
            <a:off x="161975" y="431575"/>
            <a:ext cx="2099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a:t>
            </a:r>
            <a:endParaRPr/>
          </a:p>
        </p:txBody>
      </p:sp>
      <p:sp>
        <p:nvSpPr>
          <p:cNvPr id="310" name="Google Shape;310;p29"/>
          <p:cNvSpPr txBox="1"/>
          <p:nvPr>
            <p:ph idx="1" type="body"/>
          </p:nvPr>
        </p:nvSpPr>
        <p:spPr>
          <a:xfrm>
            <a:off x="2983800" y="1832725"/>
            <a:ext cx="5848500" cy="2736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222222"/>
              </a:buClr>
              <a:buSzPts val="2400"/>
              <a:buFont typeface="Epilogue"/>
              <a:buChar char="●"/>
            </a:pPr>
            <a:r>
              <a:rPr lang="en" sz="2400" u="sng">
                <a:solidFill>
                  <a:srgbClr val="222222"/>
                </a:solidFill>
                <a:hlinkClick r:id="rId3">
                  <a:extLst>
                    <a:ext uri="{A12FA001-AC4F-418D-AE19-62706E023703}">
                      <ahyp:hlinkClr val="tx"/>
                    </a:ext>
                  </a:extLst>
                </a:hlinkClick>
              </a:rPr>
              <a:t>Expanding Device Availability</a:t>
            </a:r>
            <a:br>
              <a:rPr lang="en" sz="2400">
                <a:solidFill>
                  <a:srgbClr val="222222"/>
                </a:solidFill>
                <a:uFill>
                  <a:noFill/>
                </a:uFill>
                <a:hlinkClick r:id="rId4">
                  <a:extLst>
                    <a:ext uri="{A12FA001-AC4F-418D-AE19-62706E023703}">
                      <ahyp:hlinkClr val="tx"/>
                    </a:ext>
                  </a:extLst>
                </a:hlinkClick>
              </a:rPr>
            </a:br>
            <a:r>
              <a:rPr lang="en" sz="2400" u="sng">
                <a:solidFill>
                  <a:srgbClr val="222222"/>
                </a:solidFill>
                <a:hlinkClick r:id="rId5">
                  <a:extLst>
                    <a:ext uri="{A12FA001-AC4F-418D-AE19-62706E023703}">
                      <ahyp:hlinkClr val="tx"/>
                    </a:ext>
                  </a:extLst>
                </a:hlinkClick>
              </a:rPr>
              <a:t>for Broadband </a:t>
            </a:r>
            <a:r>
              <a:rPr lang="en" sz="2400">
                <a:solidFill>
                  <a:srgbClr val="222222"/>
                </a:solidFill>
              </a:rPr>
              <a:t>explainer</a:t>
            </a:r>
            <a:endParaRPr sz="2400">
              <a:solidFill>
                <a:srgbClr val="222222"/>
              </a:solidFill>
            </a:endParaRPr>
          </a:p>
          <a:p>
            <a:pPr indent="-381000" lvl="0" marL="457200" rtl="0" algn="l">
              <a:spcBef>
                <a:spcPts val="0"/>
              </a:spcBef>
              <a:spcAft>
                <a:spcPts val="0"/>
              </a:spcAft>
              <a:buClr>
                <a:srgbClr val="222222"/>
              </a:buClr>
              <a:buSzPts val="2400"/>
              <a:buFont typeface="Epilogue"/>
              <a:buChar char="●"/>
            </a:pPr>
            <a:r>
              <a:rPr lang="en" sz="2400" u="sng">
                <a:solidFill>
                  <a:srgbClr val="222222"/>
                </a:solidFill>
                <a:hlinkClick r:id="rId6">
                  <a:extLst>
                    <a:ext uri="{A12FA001-AC4F-418D-AE19-62706E023703}">
                      <ahyp:hlinkClr val="tx"/>
                    </a:ext>
                  </a:extLst>
                </a:hlinkClick>
              </a:rPr>
              <a:t>Digitunity</a:t>
            </a:r>
            <a:r>
              <a:rPr lang="en" sz="2400" u="sng">
                <a:solidFill>
                  <a:srgbClr val="222222"/>
                </a:solidFill>
              </a:rPr>
              <a:t> </a:t>
            </a:r>
            <a:endParaRPr sz="2400">
              <a:solidFill>
                <a:srgbClr val="22222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0"/>
          <p:cNvSpPr/>
          <p:nvPr/>
        </p:nvSpPr>
        <p:spPr>
          <a:xfrm>
            <a:off x="193423" y="2298488"/>
            <a:ext cx="18363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6" name="Google Shape;316;p30"/>
          <p:cNvSpPr txBox="1"/>
          <p:nvPr>
            <p:ph type="title"/>
          </p:nvPr>
        </p:nvSpPr>
        <p:spPr>
          <a:xfrm>
            <a:off x="311700" y="151600"/>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800"/>
              <a:t>Appropriate &amp; Affordable Broadband </a:t>
            </a:r>
            <a:endParaRPr sz="3800"/>
          </a:p>
        </p:txBody>
      </p:sp>
      <p:sp>
        <p:nvSpPr>
          <p:cNvPr id="317" name="Google Shape;317;p30"/>
          <p:cNvSpPr txBox="1"/>
          <p:nvPr>
            <p:ph idx="4294967295" type="body"/>
          </p:nvPr>
        </p:nvSpPr>
        <p:spPr>
          <a:xfrm>
            <a:off x="2441150" y="824425"/>
            <a:ext cx="6407400" cy="38883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SzPts val="770"/>
              <a:buNone/>
            </a:pPr>
            <a:r>
              <a:rPr b="1" lang="en" sz="2400">
                <a:solidFill>
                  <a:schemeClr val="lt1"/>
                </a:solidFill>
              </a:rPr>
              <a:t>To provide assistance, d</a:t>
            </a:r>
            <a:r>
              <a:rPr b="1" lang="en" sz="2400">
                <a:solidFill>
                  <a:schemeClr val="lt1"/>
                </a:solidFill>
              </a:rPr>
              <a:t>igital navigators: </a:t>
            </a:r>
            <a:endParaRPr b="1" sz="2400">
              <a:solidFill>
                <a:schemeClr val="lt1"/>
              </a:solidFill>
            </a:endParaRPr>
          </a:p>
          <a:p>
            <a:pPr indent="-381000" lvl="0" marL="457200" marR="0" rtl="0" algn="l">
              <a:lnSpc>
                <a:spcPct val="100000"/>
              </a:lnSpc>
              <a:spcBef>
                <a:spcPts val="1000"/>
              </a:spcBef>
              <a:spcAft>
                <a:spcPts val="0"/>
              </a:spcAft>
              <a:buClr>
                <a:schemeClr val="lt1"/>
              </a:buClr>
              <a:buSzPts val="2400"/>
              <a:buChar char="●"/>
            </a:pPr>
            <a:r>
              <a:rPr lang="en" sz="2400">
                <a:solidFill>
                  <a:schemeClr val="lt1"/>
                </a:solidFill>
              </a:rPr>
              <a:t>understand available connectivity options</a:t>
            </a:r>
            <a:endParaRPr sz="2400">
              <a:solidFill>
                <a:schemeClr val="lt1"/>
              </a:solidFill>
            </a:endParaRPr>
          </a:p>
          <a:p>
            <a:pPr indent="-381000" lvl="0" marL="457200" marR="0" rtl="0" algn="l">
              <a:lnSpc>
                <a:spcPct val="100000"/>
              </a:lnSpc>
              <a:spcBef>
                <a:spcPts val="1000"/>
              </a:spcBef>
              <a:spcAft>
                <a:spcPts val="0"/>
              </a:spcAft>
              <a:buClr>
                <a:schemeClr val="lt1"/>
              </a:buClr>
              <a:buSzPts val="2400"/>
              <a:buChar char="●"/>
            </a:pPr>
            <a:r>
              <a:rPr lang="en" sz="2400">
                <a:solidFill>
                  <a:schemeClr val="lt1"/>
                </a:solidFill>
              </a:rPr>
              <a:t>are prepared to discuss pros and cons based on client needs and priorities</a:t>
            </a:r>
            <a:endParaRPr sz="2400">
              <a:solidFill>
                <a:schemeClr val="lt1"/>
              </a:solidFill>
            </a:endParaRPr>
          </a:p>
          <a:p>
            <a:pPr indent="-381000" lvl="0" marL="457200" marR="0" rtl="0" algn="l">
              <a:lnSpc>
                <a:spcPct val="100000"/>
              </a:lnSpc>
              <a:spcBef>
                <a:spcPts val="1000"/>
              </a:spcBef>
              <a:spcAft>
                <a:spcPts val="0"/>
              </a:spcAft>
              <a:buClr>
                <a:schemeClr val="lt1"/>
              </a:buClr>
              <a:buSzPts val="2400"/>
              <a:buChar char="●"/>
            </a:pPr>
            <a:r>
              <a:rPr lang="en" sz="2400">
                <a:solidFill>
                  <a:schemeClr val="lt1"/>
                </a:solidFill>
              </a:rPr>
              <a:t>know how to access free and </a:t>
            </a:r>
            <a:endParaRPr sz="2400">
              <a:solidFill>
                <a:schemeClr val="lt1"/>
              </a:solidFill>
            </a:endParaRPr>
          </a:p>
          <a:p>
            <a:pPr indent="0" lvl="0" marL="457200" marR="0" rtl="0" algn="l">
              <a:lnSpc>
                <a:spcPct val="100000"/>
              </a:lnSpc>
              <a:spcBef>
                <a:spcPts val="0"/>
              </a:spcBef>
              <a:spcAft>
                <a:spcPts val="1000"/>
              </a:spcAft>
              <a:buNone/>
            </a:pPr>
            <a:r>
              <a:rPr lang="en" sz="2400">
                <a:solidFill>
                  <a:schemeClr val="lt1"/>
                </a:solidFill>
              </a:rPr>
              <a:t>low-cost connectivity options</a:t>
            </a:r>
            <a:endParaRPr sz="2400">
              <a:solidFill>
                <a:schemeClr val="lt1"/>
              </a:solidFill>
            </a:endParaRPr>
          </a:p>
        </p:txBody>
      </p:sp>
      <p:sp>
        <p:nvSpPr>
          <p:cNvPr id="318" name="Google Shape;318;p30"/>
          <p:cNvSpPr/>
          <p:nvPr/>
        </p:nvSpPr>
        <p:spPr>
          <a:xfrm>
            <a:off x="193423" y="2797399"/>
            <a:ext cx="18363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9" name="Google Shape;319;p30"/>
          <p:cNvSpPr/>
          <p:nvPr/>
        </p:nvSpPr>
        <p:spPr>
          <a:xfrm>
            <a:off x="193420" y="2298478"/>
            <a:ext cx="490500" cy="490500"/>
          </a:xfrm>
          <a:prstGeom prst="ellipse">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0" name="Google Shape;320;p30"/>
          <p:cNvSpPr/>
          <p:nvPr/>
        </p:nvSpPr>
        <p:spPr>
          <a:xfrm>
            <a:off x="358126" y="1582889"/>
            <a:ext cx="1506900" cy="6027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FFFFFF"/>
              </a:solidFill>
              <a:latin typeface="Outfit"/>
              <a:ea typeface="Outfit"/>
              <a:cs typeface="Outfit"/>
              <a:sym typeface="Outfit"/>
            </a:endParaRPr>
          </a:p>
        </p:txBody>
      </p:sp>
      <p:sp>
        <p:nvSpPr>
          <p:cNvPr id="321" name="Google Shape;321;p30"/>
          <p:cNvSpPr/>
          <p:nvPr/>
        </p:nvSpPr>
        <p:spPr>
          <a:xfrm>
            <a:off x="390140" y="881975"/>
            <a:ext cx="1405200" cy="6027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2" name="Google Shape;322;p30"/>
          <p:cNvSpPr txBox="1"/>
          <p:nvPr/>
        </p:nvSpPr>
        <p:spPr>
          <a:xfrm>
            <a:off x="535050" y="962450"/>
            <a:ext cx="1115400" cy="45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i="0" lang="en" sz="2000" u="none" cap="none" strike="noStrike">
                <a:solidFill>
                  <a:schemeClr val="lt1"/>
                </a:solidFill>
                <a:latin typeface="Roboto"/>
                <a:ea typeface="Roboto"/>
                <a:cs typeface="Roboto"/>
                <a:sym typeface="Roboto"/>
              </a:rPr>
              <a:t>Assess</a:t>
            </a:r>
            <a:endParaRPr b="0" i="0" sz="2000" u="none" cap="none" strike="noStrike">
              <a:solidFill>
                <a:schemeClr val="lt1"/>
              </a:solidFill>
              <a:latin typeface="Roboto"/>
              <a:ea typeface="Roboto"/>
              <a:cs typeface="Roboto"/>
              <a:sym typeface="Roboto"/>
            </a:endParaRPr>
          </a:p>
        </p:txBody>
      </p:sp>
      <p:sp>
        <p:nvSpPr>
          <p:cNvPr id="323" name="Google Shape;323;p30"/>
          <p:cNvSpPr txBox="1"/>
          <p:nvPr/>
        </p:nvSpPr>
        <p:spPr>
          <a:xfrm>
            <a:off x="630875" y="2298500"/>
            <a:ext cx="1351500" cy="490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 sz="1600" u="none" cap="none" strike="noStrike">
                <a:solidFill>
                  <a:schemeClr val="lt1"/>
                </a:solidFill>
                <a:latin typeface="Outfit"/>
                <a:ea typeface="Outfit"/>
                <a:cs typeface="Outfit"/>
                <a:sym typeface="Outfit"/>
              </a:rPr>
              <a:t>Digital Skills </a:t>
            </a:r>
            <a:endParaRPr i="0" sz="1600" u="none" cap="none" strike="noStrike">
              <a:solidFill>
                <a:schemeClr val="lt1"/>
              </a:solidFill>
              <a:latin typeface="Outfit"/>
              <a:ea typeface="Outfit"/>
              <a:cs typeface="Outfit"/>
              <a:sym typeface="Outfit"/>
            </a:endParaRPr>
          </a:p>
        </p:txBody>
      </p:sp>
      <p:sp>
        <p:nvSpPr>
          <p:cNvPr id="324" name="Google Shape;324;p30"/>
          <p:cNvSpPr/>
          <p:nvPr/>
        </p:nvSpPr>
        <p:spPr>
          <a:xfrm>
            <a:off x="193423" y="3296300"/>
            <a:ext cx="1836300" cy="490500"/>
          </a:xfrm>
          <a:prstGeom prst="roundRect">
            <a:avLst>
              <a:gd fmla="val 50000" name="adj"/>
            </a:avLst>
          </a:prstGeom>
          <a:solidFill>
            <a:schemeClr val="accent2"/>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5" name="Google Shape;325;p30"/>
          <p:cNvSpPr txBox="1"/>
          <p:nvPr/>
        </p:nvSpPr>
        <p:spPr>
          <a:xfrm>
            <a:off x="577050" y="3300475"/>
            <a:ext cx="1405200" cy="4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lang="en" sz="1600">
                <a:solidFill>
                  <a:schemeClr val="lt1"/>
                </a:solidFill>
                <a:latin typeface="Outfit"/>
                <a:ea typeface="Outfit"/>
                <a:cs typeface="Outfit"/>
                <a:sym typeface="Outfit"/>
              </a:rPr>
              <a:t>Broadband</a:t>
            </a:r>
            <a:endParaRPr b="1" i="0" sz="1600" u="none" cap="none" strike="noStrike">
              <a:solidFill>
                <a:schemeClr val="lt1"/>
              </a:solidFill>
              <a:latin typeface="Outfit"/>
              <a:ea typeface="Outfit"/>
              <a:cs typeface="Outfit"/>
              <a:sym typeface="Outfit"/>
            </a:endParaRPr>
          </a:p>
        </p:txBody>
      </p:sp>
      <p:pic>
        <p:nvPicPr>
          <p:cNvPr descr="Classroom outline" id="326" name="Google Shape;326;p30"/>
          <p:cNvPicPr preferRelativeResize="0"/>
          <p:nvPr/>
        </p:nvPicPr>
        <p:blipFill rotWithShape="1">
          <a:blip r:embed="rId3">
            <a:alphaModFix/>
          </a:blip>
          <a:srcRect b="0" l="0" r="0" t="0"/>
          <a:stretch/>
        </p:blipFill>
        <p:spPr>
          <a:xfrm>
            <a:off x="264829" y="2368810"/>
            <a:ext cx="357251" cy="357251"/>
          </a:xfrm>
          <a:prstGeom prst="rect">
            <a:avLst/>
          </a:prstGeom>
          <a:noFill/>
          <a:ln>
            <a:noFill/>
          </a:ln>
        </p:spPr>
      </p:pic>
      <p:pic>
        <p:nvPicPr>
          <p:cNvPr descr="Work from home Wi-Fi outline" id="327" name="Google Shape;327;p30"/>
          <p:cNvPicPr preferRelativeResize="0"/>
          <p:nvPr/>
        </p:nvPicPr>
        <p:blipFill rotWithShape="1">
          <a:blip r:embed="rId4">
            <a:alphaModFix/>
          </a:blip>
          <a:srcRect b="0" l="0" r="0" t="0"/>
          <a:stretch/>
        </p:blipFill>
        <p:spPr>
          <a:xfrm>
            <a:off x="266700" y="3364679"/>
            <a:ext cx="344100" cy="344100"/>
          </a:xfrm>
          <a:prstGeom prst="rect">
            <a:avLst/>
          </a:prstGeom>
          <a:noFill/>
          <a:ln>
            <a:noFill/>
          </a:ln>
        </p:spPr>
      </p:pic>
      <p:pic>
        <p:nvPicPr>
          <p:cNvPr descr="Laptop outline" id="328" name="Google Shape;328;p30"/>
          <p:cNvPicPr preferRelativeResize="0"/>
          <p:nvPr/>
        </p:nvPicPr>
        <p:blipFill rotWithShape="1">
          <a:blip r:embed="rId5">
            <a:alphaModFix/>
          </a:blip>
          <a:srcRect b="0" l="0" r="0" t="0"/>
          <a:stretch/>
        </p:blipFill>
        <p:spPr>
          <a:xfrm>
            <a:off x="264834" y="2863260"/>
            <a:ext cx="357251" cy="357251"/>
          </a:xfrm>
          <a:prstGeom prst="rect">
            <a:avLst/>
          </a:prstGeom>
          <a:noFill/>
          <a:ln>
            <a:noFill/>
          </a:ln>
        </p:spPr>
      </p:pic>
      <p:sp>
        <p:nvSpPr>
          <p:cNvPr id="329" name="Google Shape;329;p30"/>
          <p:cNvSpPr/>
          <p:nvPr/>
        </p:nvSpPr>
        <p:spPr>
          <a:xfrm rot="10800000">
            <a:off x="765300" y="1444047"/>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0" name="Google Shape;330;p30"/>
          <p:cNvSpPr/>
          <p:nvPr/>
        </p:nvSpPr>
        <p:spPr>
          <a:xfrm rot="10800000">
            <a:off x="765293" y="2136338"/>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1" name="Google Shape;331;p30"/>
          <p:cNvSpPr txBox="1"/>
          <p:nvPr/>
        </p:nvSpPr>
        <p:spPr>
          <a:xfrm>
            <a:off x="597125" y="2797813"/>
            <a:ext cx="1405200" cy="4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600">
                <a:solidFill>
                  <a:schemeClr val="lt1"/>
                </a:solidFill>
                <a:latin typeface="Outfit"/>
                <a:ea typeface="Outfit"/>
                <a:cs typeface="Outfit"/>
                <a:sym typeface="Outfit"/>
              </a:rPr>
              <a:t>Devices</a:t>
            </a:r>
            <a:endParaRPr sz="1600">
              <a:solidFill>
                <a:schemeClr val="lt1"/>
              </a:solidFill>
              <a:latin typeface="Outfit"/>
              <a:ea typeface="Outfit"/>
              <a:cs typeface="Outfit"/>
              <a:sym typeface="Outfit"/>
            </a:endParaRPr>
          </a:p>
        </p:txBody>
      </p:sp>
      <p:sp>
        <p:nvSpPr>
          <p:cNvPr id="332" name="Google Shape;332;p30"/>
          <p:cNvSpPr txBox="1"/>
          <p:nvPr/>
        </p:nvSpPr>
        <p:spPr>
          <a:xfrm>
            <a:off x="535050" y="1670451"/>
            <a:ext cx="1223100" cy="41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lang="en" sz="2000">
                <a:solidFill>
                  <a:schemeClr val="lt1"/>
                </a:solidFill>
                <a:latin typeface="Outfit"/>
                <a:ea typeface="Outfit"/>
                <a:cs typeface="Outfit"/>
                <a:sym typeface="Outfit"/>
              </a:rPr>
              <a:t>Evaluate</a:t>
            </a:r>
            <a:endParaRPr i="0" sz="2000" u="none" cap="none" strike="noStrike">
              <a:solidFill>
                <a:schemeClr val="lt1"/>
              </a:solidFill>
              <a:latin typeface="Outfit"/>
              <a:ea typeface="Outfit"/>
              <a:cs typeface="Outfit"/>
              <a:sym typeface="Outfit"/>
            </a:endParaRPr>
          </a:p>
        </p:txBody>
      </p:sp>
      <p:sp>
        <p:nvSpPr>
          <p:cNvPr id="333" name="Google Shape;333;p30"/>
          <p:cNvSpPr/>
          <p:nvPr/>
        </p:nvSpPr>
        <p:spPr>
          <a:xfrm rot="10800000">
            <a:off x="765300" y="3807546"/>
            <a:ext cx="654900" cy="129300"/>
          </a:xfrm>
          <a:prstGeom prst="triangle">
            <a:avLst>
              <a:gd fmla="val 49079" name="adj"/>
            </a:avLst>
          </a:prstGeom>
          <a:solidFill>
            <a:srgbClr val="0B9599"/>
          </a:solidFill>
          <a:ln cap="flat" cmpd="sng" w="25400">
            <a:solidFill>
              <a:srgbClr val="0B9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4" name="Google Shape;334;p30"/>
          <p:cNvSpPr/>
          <p:nvPr/>
        </p:nvSpPr>
        <p:spPr>
          <a:xfrm>
            <a:off x="339300" y="3957600"/>
            <a:ext cx="1506900" cy="490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5" name="Google Shape;335;p30"/>
          <p:cNvSpPr txBox="1"/>
          <p:nvPr/>
        </p:nvSpPr>
        <p:spPr>
          <a:xfrm>
            <a:off x="501125" y="3997050"/>
            <a:ext cx="1223100" cy="41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000">
                <a:solidFill>
                  <a:schemeClr val="lt1"/>
                </a:solidFill>
                <a:latin typeface="Outfit"/>
                <a:ea typeface="Outfit"/>
                <a:cs typeface="Outfit"/>
                <a:sym typeface="Outfit"/>
              </a:rPr>
              <a:t>Check In</a:t>
            </a:r>
            <a:endParaRPr sz="2000">
              <a:solidFill>
                <a:schemeClr val="lt1"/>
              </a:solidFill>
              <a:latin typeface="Outfit"/>
              <a:ea typeface="Outfit"/>
              <a:cs typeface="Outfit"/>
              <a:sym typeface="Outfit"/>
            </a:endParaRPr>
          </a:p>
        </p:txBody>
      </p:sp>
      <p:sp>
        <p:nvSpPr>
          <p:cNvPr id="336" name="Google Shape;336;p30"/>
          <p:cNvSpPr/>
          <p:nvPr/>
        </p:nvSpPr>
        <p:spPr>
          <a:xfrm>
            <a:off x="198195" y="2788828"/>
            <a:ext cx="490500" cy="490500"/>
          </a:xfrm>
          <a:prstGeom prst="ellipse">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1"/>
          <p:cNvSpPr txBox="1"/>
          <p:nvPr>
            <p:ph type="title"/>
          </p:nvPr>
        </p:nvSpPr>
        <p:spPr>
          <a:xfrm>
            <a:off x="2906975" y="431575"/>
            <a:ext cx="584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Broadband</a:t>
            </a:r>
            <a:endParaRPr/>
          </a:p>
        </p:txBody>
      </p:sp>
      <p:sp>
        <p:nvSpPr>
          <p:cNvPr id="342" name="Google Shape;342;p31"/>
          <p:cNvSpPr txBox="1"/>
          <p:nvPr>
            <p:ph idx="2" type="title"/>
          </p:nvPr>
        </p:nvSpPr>
        <p:spPr>
          <a:xfrm>
            <a:off x="161975" y="431575"/>
            <a:ext cx="2099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a:t>
            </a:r>
            <a:endParaRPr/>
          </a:p>
        </p:txBody>
      </p:sp>
      <p:sp>
        <p:nvSpPr>
          <p:cNvPr id="343" name="Google Shape;343;p31"/>
          <p:cNvSpPr txBox="1"/>
          <p:nvPr>
            <p:ph idx="1" type="body"/>
          </p:nvPr>
        </p:nvSpPr>
        <p:spPr>
          <a:xfrm>
            <a:off x="2983800" y="1832725"/>
            <a:ext cx="5848500" cy="27363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222222"/>
              </a:buClr>
              <a:buSzPts val="3000"/>
              <a:buFont typeface="Epilogue"/>
              <a:buChar char="●"/>
            </a:pPr>
            <a:r>
              <a:rPr lang="en" sz="2400" u="sng">
                <a:solidFill>
                  <a:srgbClr val="222222"/>
                </a:solidFill>
                <a:hlinkClick r:id="rId3">
                  <a:extLst>
                    <a:ext uri="{A12FA001-AC4F-418D-AE19-62706E023703}">
                      <ahyp:hlinkClr val="tx"/>
                    </a:ext>
                  </a:extLst>
                </a:hlinkClick>
              </a:rPr>
              <a:t>FCC National Broadband Map</a:t>
            </a:r>
            <a:endParaRPr sz="2400">
              <a:solidFill>
                <a:srgbClr val="222222"/>
              </a:solidFill>
            </a:endParaRPr>
          </a:p>
          <a:p>
            <a:pPr indent="-381000" lvl="0" marL="457200" rtl="0" algn="l">
              <a:spcBef>
                <a:spcPts val="0"/>
              </a:spcBef>
              <a:spcAft>
                <a:spcPts val="0"/>
              </a:spcAft>
              <a:buClr>
                <a:srgbClr val="222222"/>
              </a:buClr>
              <a:buSzPts val="2400"/>
              <a:buFont typeface="Epilogue"/>
              <a:buChar char="●"/>
            </a:pPr>
            <a:r>
              <a:rPr lang="en" sz="2400" u="sng">
                <a:solidFill>
                  <a:srgbClr val="222222"/>
                </a:solidFill>
                <a:hlinkClick r:id="rId4">
                  <a:extLst>
                    <a:ext uri="{A12FA001-AC4F-418D-AE19-62706E023703}">
                      <ahyp:hlinkClr val="tx"/>
                    </a:ext>
                  </a:extLst>
                </a:hlinkClick>
              </a:rPr>
              <a:t>Honor Roll of Low-Cost Internet Plans</a:t>
            </a:r>
            <a:endParaRPr sz="2400">
              <a:solidFill>
                <a:srgbClr val="222222"/>
              </a:solidFill>
            </a:endParaRPr>
          </a:p>
          <a:p>
            <a:pPr indent="-381000" lvl="0" marL="457200" rtl="0" algn="l">
              <a:spcBef>
                <a:spcPts val="0"/>
              </a:spcBef>
              <a:spcAft>
                <a:spcPts val="0"/>
              </a:spcAft>
              <a:buClr>
                <a:srgbClr val="222222"/>
              </a:buClr>
              <a:buSzPts val="2400"/>
              <a:buFont typeface="Epilogue"/>
              <a:buChar char="●"/>
            </a:pPr>
            <a:r>
              <a:rPr lang="en" sz="2400" u="sng">
                <a:solidFill>
                  <a:srgbClr val="222222"/>
                </a:solidFill>
                <a:hlinkClick r:id="rId5">
                  <a:extLst>
                    <a:ext uri="{A12FA001-AC4F-418D-AE19-62706E023703}">
                      <ahyp:hlinkClr val="tx"/>
                    </a:ext>
                  </a:extLst>
                </a:hlinkClick>
              </a:rPr>
              <a:t>EveryoneOn</a:t>
            </a:r>
            <a:endParaRPr sz="2400">
              <a:solidFill>
                <a:srgbClr val="22222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2"/>
          <p:cNvSpPr txBox="1"/>
          <p:nvPr>
            <p:ph type="title"/>
          </p:nvPr>
        </p:nvSpPr>
        <p:spPr>
          <a:xfrm>
            <a:off x="1190625" y="1428750"/>
            <a:ext cx="4912800" cy="588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Are Digital N</a:t>
            </a:r>
            <a:r>
              <a:rPr lang="en"/>
              <a:t>avigators</a:t>
            </a:r>
            <a:r>
              <a:rPr lang="en"/>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3"/>
          <p:cNvSpPr txBox="1"/>
          <p:nvPr/>
        </p:nvSpPr>
        <p:spPr>
          <a:xfrm>
            <a:off x="588150" y="3557650"/>
            <a:ext cx="2111700" cy="44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800">
                <a:solidFill>
                  <a:schemeClr val="lt1"/>
                </a:solidFill>
                <a:latin typeface="Epilogue"/>
                <a:ea typeface="Epilogue"/>
                <a:cs typeface="Epilogue"/>
                <a:sym typeface="Epilogue"/>
              </a:rPr>
              <a:t>Service oriented </a:t>
            </a:r>
            <a:endParaRPr sz="1800">
              <a:solidFill>
                <a:schemeClr val="lt1"/>
              </a:solidFill>
              <a:latin typeface="Epilogue"/>
              <a:ea typeface="Epilogue"/>
              <a:cs typeface="Epilogue"/>
              <a:sym typeface="Epilogue"/>
            </a:endParaRPr>
          </a:p>
        </p:txBody>
      </p:sp>
      <p:sp>
        <p:nvSpPr>
          <p:cNvPr id="354" name="Google Shape;354;p33"/>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Qualities of a Digital Navigator</a:t>
            </a:r>
            <a:endParaRPr sz="4000"/>
          </a:p>
        </p:txBody>
      </p:sp>
      <p:sp>
        <p:nvSpPr>
          <p:cNvPr id="355" name="Google Shape;355;p33"/>
          <p:cNvSpPr txBox="1"/>
          <p:nvPr/>
        </p:nvSpPr>
        <p:spPr>
          <a:xfrm>
            <a:off x="166550" y="2969675"/>
            <a:ext cx="2675400" cy="415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800">
                <a:solidFill>
                  <a:schemeClr val="lt1"/>
                </a:solidFill>
                <a:latin typeface="Epilogue"/>
                <a:ea typeface="Epilogue"/>
                <a:cs typeface="Epilogue"/>
                <a:sym typeface="Epilogue"/>
              </a:rPr>
              <a:t>Culturally competent </a:t>
            </a:r>
            <a:endParaRPr sz="1800">
              <a:solidFill>
                <a:schemeClr val="lt1"/>
              </a:solidFill>
              <a:latin typeface="Epilogue"/>
              <a:ea typeface="Epilogue"/>
              <a:cs typeface="Epilogue"/>
              <a:sym typeface="Epilogue"/>
            </a:endParaRPr>
          </a:p>
        </p:txBody>
      </p:sp>
      <p:sp>
        <p:nvSpPr>
          <p:cNvPr id="356" name="Google Shape;356;p33"/>
          <p:cNvSpPr txBox="1"/>
          <p:nvPr/>
        </p:nvSpPr>
        <p:spPr>
          <a:xfrm>
            <a:off x="473650" y="2378500"/>
            <a:ext cx="2054400" cy="44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800">
                <a:solidFill>
                  <a:srgbClr val="FAFAFA"/>
                </a:solidFill>
                <a:latin typeface="Epilogue"/>
                <a:ea typeface="Epilogue"/>
                <a:cs typeface="Epilogue"/>
                <a:sym typeface="Epilogue"/>
              </a:rPr>
              <a:t>Problem</a:t>
            </a:r>
            <a:r>
              <a:rPr b="1" lang="en" sz="1800">
                <a:solidFill>
                  <a:srgbClr val="FAFAFA"/>
                </a:solidFill>
                <a:latin typeface="Epilogue"/>
                <a:ea typeface="Epilogue"/>
                <a:cs typeface="Epilogue"/>
                <a:sym typeface="Epilogue"/>
              </a:rPr>
              <a:t> </a:t>
            </a:r>
            <a:r>
              <a:rPr b="1" lang="en" sz="1800">
                <a:solidFill>
                  <a:srgbClr val="FAFAFA"/>
                </a:solidFill>
                <a:latin typeface="Epilogue"/>
                <a:ea typeface="Epilogue"/>
                <a:cs typeface="Epilogue"/>
                <a:sym typeface="Epilogue"/>
              </a:rPr>
              <a:t>solvers</a:t>
            </a:r>
            <a:endParaRPr sz="1800">
              <a:solidFill>
                <a:srgbClr val="FAFAFA"/>
              </a:solidFill>
              <a:latin typeface="Epilogue"/>
              <a:ea typeface="Epilogue"/>
              <a:cs typeface="Epilogue"/>
              <a:sym typeface="Epilogue"/>
            </a:endParaRPr>
          </a:p>
        </p:txBody>
      </p:sp>
      <p:sp>
        <p:nvSpPr>
          <p:cNvPr id="357" name="Google Shape;357;p33"/>
          <p:cNvSpPr txBox="1"/>
          <p:nvPr/>
        </p:nvSpPr>
        <p:spPr>
          <a:xfrm>
            <a:off x="6984427" y="2381791"/>
            <a:ext cx="1307100" cy="4155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None/>
            </a:pPr>
            <a:r>
              <a:rPr b="1" lang="en" sz="1800">
                <a:solidFill>
                  <a:schemeClr val="lt1"/>
                </a:solidFill>
                <a:latin typeface="Epilogue"/>
                <a:ea typeface="Epilogue"/>
                <a:cs typeface="Epilogue"/>
                <a:sym typeface="Epilogue"/>
              </a:rPr>
              <a:t>Trusted</a:t>
            </a:r>
            <a:endParaRPr sz="1000">
              <a:solidFill>
                <a:srgbClr val="222222"/>
              </a:solidFill>
              <a:latin typeface="Roboto"/>
              <a:ea typeface="Roboto"/>
              <a:cs typeface="Roboto"/>
              <a:sym typeface="Roboto"/>
            </a:endParaRPr>
          </a:p>
        </p:txBody>
      </p:sp>
      <p:sp>
        <p:nvSpPr>
          <p:cNvPr id="358" name="Google Shape;358;p33"/>
          <p:cNvSpPr txBox="1"/>
          <p:nvPr/>
        </p:nvSpPr>
        <p:spPr>
          <a:xfrm>
            <a:off x="6998100" y="3551104"/>
            <a:ext cx="1379400" cy="415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800">
                <a:solidFill>
                  <a:schemeClr val="lt1"/>
                </a:solidFill>
                <a:latin typeface="Epilogue"/>
                <a:ea typeface="Epilogue"/>
                <a:cs typeface="Epilogue"/>
                <a:sym typeface="Epilogue"/>
              </a:rPr>
              <a:t>Flexible</a:t>
            </a:r>
            <a:endParaRPr sz="1000">
              <a:solidFill>
                <a:schemeClr val="lt1"/>
              </a:solidFill>
              <a:latin typeface="Epilogue"/>
              <a:ea typeface="Epilogue"/>
              <a:cs typeface="Epilogue"/>
              <a:sym typeface="Epilogue"/>
            </a:endParaRPr>
          </a:p>
        </p:txBody>
      </p:sp>
      <p:sp>
        <p:nvSpPr>
          <p:cNvPr id="359" name="Google Shape;359;p33"/>
          <p:cNvSpPr txBox="1"/>
          <p:nvPr/>
        </p:nvSpPr>
        <p:spPr>
          <a:xfrm>
            <a:off x="1281150" y="1780975"/>
            <a:ext cx="1500600" cy="44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800">
                <a:solidFill>
                  <a:srgbClr val="FAFAFA"/>
                </a:solidFill>
                <a:latin typeface="Epilogue"/>
                <a:ea typeface="Epilogue"/>
                <a:cs typeface="Epilogue"/>
                <a:sym typeface="Epilogue"/>
              </a:rPr>
              <a:t>Empathetic</a:t>
            </a:r>
            <a:endParaRPr sz="1800">
              <a:solidFill>
                <a:srgbClr val="FAFAFA"/>
              </a:solidFill>
              <a:latin typeface="Epilogue"/>
              <a:ea typeface="Epilogue"/>
              <a:cs typeface="Epilogue"/>
              <a:sym typeface="Epilogue"/>
            </a:endParaRPr>
          </a:p>
        </p:txBody>
      </p:sp>
      <p:sp>
        <p:nvSpPr>
          <p:cNvPr id="360" name="Google Shape;360;p33"/>
          <p:cNvSpPr txBox="1"/>
          <p:nvPr/>
        </p:nvSpPr>
        <p:spPr>
          <a:xfrm>
            <a:off x="1483400" y="4157475"/>
            <a:ext cx="1593300" cy="44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800">
                <a:solidFill>
                  <a:schemeClr val="lt1"/>
                </a:solidFill>
                <a:latin typeface="Epilogue"/>
                <a:ea typeface="Epilogue"/>
                <a:cs typeface="Epilogue"/>
                <a:sym typeface="Epilogue"/>
              </a:rPr>
              <a:t>Good humor</a:t>
            </a:r>
            <a:endParaRPr sz="1800">
              <a:solidFill>
                <a:schemeClr val="lt1"/>
              </a:solidFill>
              <a:latin typeface="Epilogue"/>
              <a:ea typeface="Epilogue"/>
              <a:cs typeface="Epilogue"/>
              <a:sym typeface="Epilogue"/>
            </a:endParaRPr>
          </a:p>
        </p:txBody>
      </p:sp>
      <p:sp>
        <p:nvSpPr>
          <p:cNvPr id="361" name="Google Shape;361;p33"/>
          <p:cNvSpPr txBox="1"/>
          <p:nvPr/>
        </p:nvSpPr>
        <p:spPr>
          <a:xfrm>
            <a:off x="6494775" y="1780971"/>
            <a:ext cx="1198500" cy="4464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None/>
            </a:pPr>
            <a:r>
              <a:rPr b="1" lang="en" sz="1800">
                <a:solidFill>
                  <a:schemeClr val="lt1"/>
                </a:solidFill>
                <a:latin typeface="Epilogue"/>
                <a:ea typeface="Epilogue"/>
                <a:cs typeface="Epilogue"/>
                <a:sym typeface="Epilogue"/>
              </a:rPr>
              <a:t>Patient</a:t>
            </a:r>
            <a:endParaRPr sz="1000">
              <a:solidFill>
                <a:srgbClr val="222222"/>
              </a:solidFill>
              <a:latin typeface="Roboto"/>
              <a:ea typeface="Roboto"/>
              <a:cs typeface="Roboto"/>
              <a:sym typeface="Roboto"/>
            </a:endParaRPr>
          </a:p>
        </p:txBody>
      </p:sp>
      <p:sp>
        <p:nvSpPr>
          <p:cNvPr id="362" name="Google Shape;362;p33"/>
          <p:cNvSpPr txBox="1"/>
          <p:nvPr/>
        </p:nvSpPr>
        <p:spPr>
          <a:xfrm>
            <a:off x="1713500" y="4575600"/>
            <a:ext cx="59730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solidFill>
                  <a:schemeClr val="lt1"/>
                </a:solidFill>
                <a:latin typeface="Epilogue"/>
                <a:ea typeface="Epilogue"/>
                <a:cs typeface="Epilogue"/>
                <a:sym typeface="Epilogue"/>
              </a:rPr>
              <a:t>Find job description at </a:t>
            </a:r>
            <a:r>
              <a:rPr b="1" lang="en" sz="1500" u="sng">
                <a:solidFill>
                  <a:schemeClr val="lt1"/>
                </a:solidFill>
                <a:latin typeface="Epilogue"/>
                <a:ea typeface="Epilogue"/>
                <a:cs typeface="Epilogue"/>
                <a:sym typeface="Epilogue"/>
                <a:hlinkClick r:id="rId3">
                  <a:extLst>
                    <a:ext uri="{A12FA001-AC4F-418D-AE19-62706E023703}">
                      <ahyp:hlinkClr val="tx"/>
                    </a:ext>
                  </a:extLst>
                </a:hlinkClick>
              </a:rPr>
              <a:t>digitalinclusion.org/dn</a:t>
            </a:r>
            <a:r>
              <a:rPr b="1" lang="en" sz="1500">
                <a:solidFill>
                  <a:schemeClr val="lt1"/>
                </a:solidFill>
                <a:latin typeface="Epilogue"/>
                <a:ea typeface="Epilogue"/>
                <a:cs typeface="Epilogue"/>
                <a:sym typeface="Epilogue"/>
              </a:rPr>
              <a:t> </a:t>
            </a:r>
            <a:endParaRPr b="1" sz="1500">
              <a:solidFill>
                <a:schemeClr val="lt1"/>
              </a:solidFill>
              <a:latin typeface="Epilogue"/>
              <a:ea typeface="Epilogue"/>
              <a:cs typeface="Epilogue"/>
              <a:sym typeface="Epilogue"/>
            </a:endParaRPr>
          </a:p>
        </p:txBody>
      </p:sp>
      <p:sp>
        <p:nvSpPr>
          <p:cNvPr id="363" name="Google Shape;363;p33"/>
          <p:cNvSpPr txBox="1"/>
          <p:nvPr/>
        </p:nvSpPr>
        <p:spPr>
          <a:xfrm>
            <a:off x="6629800" y="4137100"/>
            <a:ext cx="1553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FAFAFA"/>
                </a:solidFill>
                <a:latin typeface="Epilogue"/>
                <a:ea typeface="Epilogue"/>
                <a:cs typeface="Epilogue"/>
                <a:sym typeface="Epilogue"/>
              </a:rPr>
              <a:t>Adaptable</a:t>
            </a:r>
            <a:endParaRPr>
              <a:solidFill>
                <a:srgbClr val="FAFAFA"/>
              </a:solidFill>
              <a:latin typeface="Epilogue"/>
              <a:ea typeface="Epilogue"/>
              <a:cs typeface="Epilogue"/>
              <a:sym typeface="Epilogue"/>
            </a:endParaRPr>
          </a:p>
        </p:txBody>
      </p:sp>
      <p:sp>
        <p:nvSpPr>
          <p:cNvPr id="364" name="Google Shape;364;p33"/>
          <p:cNvSpPr txBox="1"/>
          <p:nvPr/>
        </p:nvSpPr>
        <p:spPr>
          <a:xfrm>
            <a:off x="7395425" y="2944175"/>
            <a:ext cx="1307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1800">
                <a:solidFill>
                  <a:schemeClr val="lt1"/>
                </a:solidFill>
                <a:latin typeface="Epilogue"/>
                <a:ea typeface="Epilogue"/>
                <a:cs typeface="Epilogue"/>
                <a:sym typeface="Epilogue"/>
              </a:rPr>
              <a:t>Reliable</a:t>
            </a:r>
            <a:r>
              <a:rPr b="1" lang="en" sz="1800">
                <a:solidFill>
                  <a:srgbClr val="222222"/>
                </a:solidFill>
                <a:latin typeface="Roboto"/>
                <a:ea typeface="Roboto"/>
                <a:cs typeface="Roboto"/>
                <a:sym typeface="Roboto"/>
              </a:rPr>
              <a:t> </a:t>
            </a:r>
            <a:endParaRPr sz="1000">
              <a:solidFill>
                <a:srgbClr val="222222"/>
              </a:solidFill>
              <a:latin typeface="Roboto"/>
              <a:ea typeface="Roboto"/>
              <a:cs typeface="Roboto"/>
              <a:sym typeface="Roboto"/>
            </a:endParaRPr>
          </a:p>
        </p:txBody>
      </p:sp>
      <p:sp>
        <p:nvSpPr>
          <p:cNvPr id="365" name="Google Shape;365;p33"/>
          <p:cNvSpPr txBox="1"/>
          <p:nvPr/>
        </p:nvSpPr>
        <p:spPr>
          <a:xfrm>
            <a:off x="1281150" y="1259925"/>
            <a:ext cx="65817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chemeClr val="lt1"/>
                </a:solidFill>
                <a:latin typeface="Epilogue"/>
                <a:ea typeface="Epilogue"/>
                <a:cs typeface="Epilogue"/>
                <a:sym typeface="Epilogue"/>
              </a:rPr>
              <a:t>Members of the Community They Serve</a:t>
            </a:r>
            <a:endParaRPr b="1" sz="1800">
              <a:solidFill>
                <a:schemeClr val="lt1"/>
              </a:solidFill>
              <a:latin typeface="Epilogue"/>
              <a:ea typeface="Epilogue"/>
              <a:cs typeface="Epilogue"/>
              <a:sym typeface="Epilogue"/>
            </a:endParaRPr>
          </a:p>
        </p:txBody>
      </p:sp>
      <p:grpSp>
        <p:nvGrpSpPr>
          <p:cNvPr id="366" name="Google Shape;366;p33"/>
          <p:cNvGrpSpPr/>
          <p:nvPr/>
        </p:nvGrpSpPr>
        <p:grpSpPr>
          <a:xfrm>
            <a:off x="3076396" y="2057398"/>
            <a:ext cx="3167583" cy="2200295"/>
            <a:chOff x="4501925" y="1195949"/>
            <a:chExt cx="3969900" cy="2822701"/>
          </a:xfrm>
        </p:grpSpPr>
        <p:pic>
          <p:nvPicPr>
            <p:cNvPr id="367" name="Google Shape;367;p33"/>
            <p:cNvPicPr preferRelativeResize="0"/>
            <p:nvPr/>
          </p:nvPicPr>
          <p:blipFill rotWithShape="1">
            <a:blip r:embed="rId4">
              <a:alphaModFix/>
            </a:blip>
            <a:srcRect b="12633" l="15988" r="0" t="0"/>
            <a:stretch/>
          </p:blipFill>
          <p:spPr>
            <a:xfrm>
              <a:off x="4501925" y="1195949"/>
              <a:ext cx="3969900" cy="2751600"/>
            </a:xfrm>
            <a:prstGeom prst="roundRect">
              <a:avLst>
                <a:gd fmla="val 9515" name="adj"/>
              </a:avLst>
            </a:prstGeom>
            <a:noFill/>
            <a:ln>
              <a:noFill/>
            </a:ln>
          </p:spPr>
        </p:pic>
        <p:sp>
          <p:nvSpPr>
            <p:cNvPr id="368" name="Google Shape;368;p33"/>
            <p:cNvSpPr txBox="1"/>
            <p:nvPr/>
          </p:nvSpPr>
          <p:spPr>
            <a:xfrm>
              <a:off x="5539475" y="3597150"/>
              <a:ext cx="2762400" cy="421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200">
                  <a:solidFill>
                    <a:srgbClr val="FFFFFF"/>
                  </a:solidFill>
                  <a:highlight>
                    <a:srgbClr val="201C50"/>
                  </a:highlight>
                  <a:latin typeface="Epilogue"/>
                  <a:ea typeface="Epilogue"/>
                  <a:cs typeface="Epilogue"/>
                  <a:sym typeface="Epilogue"/>
                </a:rPr>
                <a:t>Digital Charlotte</a:t>
              </a:r>
              <a:endParaRPr b="1" sz="1200">
                <a:solidFill>
                  <a:srgbClr val="FFFFFF"/>
                </a:solidFill>
                <a:highlight>
                  <a:srgbClr val="201C50"/>
                </a:highlight>
                <a:latin typeface="Epilogue"/>
                <a:ea typeface="Epilogue"/>
                <a:cs typeface="Epilogue"/>
                <a:sym typeface="Epilogue"/>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4"/>
          <p:cNvSpPr txBox="1"/>
          <p:nvPr>
            <p:ph type="title"/>
          </p:nvPr>
        </p:nvSpPr>
        <p:spPr>
          <a:xfrm>
            <a:off x="2906975" y="431575"/>
            <a:ext cx="584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navigator hiring</a:t>
            </a:r>
            <a:endParaRPr/>
          </a:p>
        </p:txBody>
      </p:sp>
      <p:sp>
        <p:nvSpPr>
          <p:cNvPr id="374" name="Google Shape;374;p34"/>
          <p:cNvSpPr txBox="1"/>
          <p:nvPr>
            <p:ph idx="2" type="title"/>
          </p:nvPr>
        </p:nvSpPr>
        <p:spPr>
          <a:xfrm>
            <a:off x="161975" y="431575"/>
            <a:ext cx="2099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a:t>
            </a:r>
            <a:endParaRPr/>
          </a:p>
        </p:txBody>
      </p:sp>
      <p:sp>
        <p:nvSpPr>
          <p:cNvPr id="375" name="Google Shape;375;p34"/>
          <p:cNvSpPr txBox="1"/>
          <p:nvPr>
            <p:ph idx="1" type="body"/>
          </p:nvPr>
        </p:nvSpPr>
        <p:spPr>
          <a:xfrm>
            <a:off x="2983800" y="1832725"/>
            <a:ext cx="5848500" cy="2736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222222"/>
              </a:buClr>
              <a:buSzPts val="2400"/>
              <a:buFont typeface="Epilogue"/>
              <a:buChar char="●"/>
            </a:pPr>
            <a:r>
              <a:rPr lang="en" sz="2400">
                <a:solidFill>
                  <a:srgbClr val="222222"/>
                </a:solidFill>
              </a:rPr>
              <a:t>NDIA </a:t>
            </a:r>
            <a:r>
              <a:rPr lang="en" sz="2400" u="sng">
                <a:solidFill>
                  <a:srgbClr val="222222"/>
                </a:solidFill>
                <a:hlinkClick r:id="rId3">
                  <a:extLst>
                    <a:ext uri="{A12FA001-AC4F-418D-AE19-62706E023703}">
                      <ahyp:hlinkClr val="tx"/>
                    </a:ext>
                  </a:extLst>
                </a:hlinkClick>
              </a:rPr>
              <a:t>Digital Navigator Baseline Job Description</a:t>
            </a:r>
            <a:endParaRPr sz="2400">
              <a:solidFill>
                <a:srgbClr val="222222"/>
              </a:solidFill>
            </a:endParaRPr>
          </a:p>
          <a:p>
            <a:pPr indent="-381000" lvl="0" marL="457200" rtl="0" algn="l">
              <a:spcBef>
                <a:spcPts val="0"/>
              </a:spcBef>
              <a:spcAft>
                <a:spcPts val="0"/>
              </a:spcAft>
              <a:buClr>
                <a:srgbClr val="222222"/>
              </a:buClr>
              <a:buSzPts val="2400"/>
              <a:buFont typeface="Arial"/>
              <a:buChar char="●"/>
            </a:pPr>
            <a:r>
              <a:rPr lang="en" sz="2400">
                <a:solidFill>
                  <a:srgbClr val="222222"/>
                </a:solidFill>
              </a:rPr>
              <a:t>NDIA </a:t>
            </a:r>
            <a:r>
              <a:rPr lang="en" sz="2400" u="sng">
                <a:solidFill>
                  <a:srgbClr val="222222"/>
                </a:solidFill>
                <a:hlinkClick r:id="rId4">
                  <a:extLst>
                    <a:ext uri="{A12FA001-AC4F-418D-AE19-62706E023703}">
                      <ahyp:hlinkClr val="tx"/>
                    </a:ext>
                  </a:extLst>
                </a:hlinkClick>
              </a:rPr>
              <a:t>Digital Navigator Interview Question Bank</a:t>
            </a:r>
            <a:endParaRPr sz="2400">
              <a:solidFill>
                <a:srgbClr val="22222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Digital Navigator Training</a:t>
            </a:r>
            <a:endParaRPr sz="3200"/>
          </a:p>
        </p:txBody>
      </p:sp>
      <p:sp>
        <p:nvSpPr>
          <p:cNvPr id="381" name="Google Shape;381;p35"/>
          <p:cNvSpPr txBox="1"/>
          <p:nvPr>
            <p:ph idx="4294967295" type="body"/>
          </p:nvPr>
        </p:nvSpPr>
        <p:spPr>
          <a:xfrm>
            <a:off x="451175" y="1189625"/>
            <a:ext cx="8381100" cy="3695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lt1"/>
                </a:solidFill>
                <a:latin typeface="Epilogue"/>
                <a:ea typeface="Epilogue"/>
                <a:cs typeface="Epilogue"/>
                <a:sym typeface="Epilogue"/>
              </a:rPr>
              <a:t>Areas of Training</a:t>
            </a:r>
            <a:endParaRPr b="1">
              <a:solidFill>
                <a:schemeClr val="lt1"/>
              </a:solidFill>
              <a:latin typeface="Epilogue"/>
              <a:ea typeface="Epilogue"/>
              <a:cs typeface="Epilogue"/>
              <a:sym typeface="Epilogue"/>
            </a:endParaRPr>
          </a:p>
          <a:p>
            <a:pPr indent="-342900" lvl="0" marL="800100" rtl="0" algn="l">
              <a:lnSpc>
                <a:spcPct val="150000"/>
              </a:lnSpc>
              <a:spcBef>
                <a:spcPts val="1200"/>
              </a:spcBef>
              <a:spcAft>
                <a:spcPts val="0"/>
              </a:spcAft>
              <a:buClr>
                <a:schemeClr val="lt1"/>
              </a:buClr>
              <a:buSzPts val="1800"/>
              <a:buFont typeface="Epilogue"/>
              <a:buChar char="●"/>
            </a:pPr>
            <a:r>
              <a:rPr lang="en">
                <a:solidFill>
                  <a:schemeClr val="lt1"/>
                </a:solidFill>
                <a:latin typeface="Epilogue"/>
                <a:ea typeface="Epilogue"/>
                <a:cs typeface="Epilogue"/>
                <a:sym typeface="Epilogue"/>
              </a:rPr>
              <a:t>Orientation to Digital Inclusion</a:t>
            </a:r>
            <a:endParaRPr>
              <a:solidFill>
                <a:schemeClr val="lt1"/>
              </a:solidFill>
              <a:latin typeface="Epilogue"/>
              <a:ea typeface="Epilogue"/>
              <a:cs typeface="Epilogue"/>
              <a:sym typeface="Epilogue"/>
            </a:endParaRPr>
          </a:p>
          <a:p>
            <a:pPr indent="-342900" lvl="0" marL="800100" rtl="0" algn="l">
              <a:lnSpc>
                <a:spcPct val="150000"/>
              </a:lnSpc>
              <a:spcBef>
                <a:spcPts val="0"/>
              </a:spcBef>
              <a:spcAft>
                <a:spcPts val="0"/>
              </a:spcAft>
              <a:buClr>
                <a:schemeClr val="lt1"/>
              </a:buClr>
              <a:buSzPts val="1800"/>
              <a:buFont typeface="Epilogue"/>
              <a:buChar char="●"/>
            </a:pPr>
            <a:r>
              <a:rPr lang="en">
                <a:solidFill>
                  <a:schemeClr val="lt1"/>
                </a:solidFill>
                <a:latin typeface="Epilogue"/>
                <a:ea typeface="Epilogue"/>
                <a:cs typeface="Epilogue"/>
                <a:sym typeface="Epilogue"/>
              </a:rPr>
              <a:t>Understanding Audience &amp; their Needs</a:t>
            </a:r>
            <a:endParaRPr>
              <a:solidFill>
                <a:schemeClr val="lt1"/>
              </a:solidFill>
              <a:latin typeface="Epilogue"/>
              <a:ea typeface="Epilogue"/>
              <a:cs typeface="Epilogue"/>
              <a:sym typeface="Epilogue"/>
            </a:endParaRPr>
          </a:p>
          <a:p>
            <a:pPr indent="-342900" lvl="0" marL="800100" rtl="0" algn="l">
              <a:lnSpc>
                <a:spcPct val="150000"/>
              </a:lnSpc>
              <a:spcBef>
                <a:spcPts val="0"/>
              </a:spcBef>
              <a:spcAft>
                <a:spcPts val="0"/>
              </a:spcAft>
              <a:buClr>
                <a:schemeClr val="lt1"/>
              </a:buClr>
              <a:buSzPts val="1800"/>
              <a:buFont typeface="Epilogue"/>
              <a:buChar char="●"/>
            </a:pPr>
            <a:r>
              <a:rPr lang="en">
                <a:solidFill>
                  <a:schemeClr val="lt1"/>
                </a:solidFill>
                <a:latin typeface="Epilogue"/>
                <a:ea typeface="Epilogue"/>
                <a:cs typeface="Epilogue"/>
                <a:sym typeface="Epilogue"/>
              </a:rPr>
              <a:t>Asset Mapping &amp; Resources including:</a:t>
            </a:r>
            <a:endParaRPr>
              <a:solidFill>
                <a:schemeClr val="lt1"/>
              </a:solidFill>
              <a:latin typeface="Epilogue"/>
              <a:ea typeface="Epilogue"/>
              <a:cs typeface="Epilogue"/>
              <a:sym typeface="Epilogue"/>
            </a:endParaRPr>
          </a:p>
          <a:p>
            <a:pPr indent="-342900" lvl="1" marL="1257300" rtl="0" algn="l">
              <a:lnSpc>
                <a:spcPct val="150000"/>
              </a:lnSpc>
              <a:spcBef>
                <a:spcPts val="0"/>
              </a:spcBef>
              <a:spcAft>
                <a:spcPts val="0"/>
              </a:spcAft>
              <a:buClr>
                <a:schemeClr val="lt1"/>
              </a:buClr>
              <a:buSzPts val="1800"/>
              <a:buFont typeface="Epilogue"/>
              <a:buChar char="○"/>
            </a:pPr>
            <a:r>
              <a:rPr lang="en" sz="1800">
                <a:solidFill>
                  <a:schemeClr val="lt1"/>
                </a:solidFill>
                <a:latin typeface="Epilogue"/>
                <a:ea typeface="Epilogue"/>
                <a:cs typeface="Epilogue"/>
                <a:sym typeface="Epilogue"/>
              </a:rPr>
              <a:t>Digital Skills &amp; Frameworks </a:t>
            </a:r>
            <a:endParaRPr sz="1800">
              <a:solidFill>
                <a:schemeClr val="lt1"/>
              </a:solidFill>
              <a:latin typeface="Epilogue"/>
              <a:ea typeface="Epilogue"/>
              <a:cs typeface="Epilogue"/>
              <a:sym typeface="Epilogue"/>
            </a:endParaRPr>
          </a:p>
          <a:p>
            <a:pPr indent="-342900" lvl="1" marL="1257300" rtl="0" algn="l">
              <a:lnSpc>
                <a:spcPct val="150000"/>
              </a:lnSpc>
              <a:spcBef>
                <a:spcPts val="0"/>
              </a:spcBef>
              <a:spcAft>
                <a:spcPts val="0"/>
              </a:spcAft>
              <a:buClr>
                <a:schemeClr val="lt1"/>
              </a:buClr>
              <a:buSzPts val="1800"/>
              <a:buFont typeface="Epilogue"/>
              <a:buChar char="○"/>
            </a:pPr>
            <a:r>
              <a:rPr lang="en" sz="1800">
                <a:solidFill>
                  <a:schemeClr val="lt1"/>
                </a:solidFill>
                <a:latin typeface="Epilogue"/>
                <a:ea typeface="Epilogue"/>
                <a:cs typeface="Epilogue"/>
                <a:sym typeface="Epilogue"/>
              </a:rPr>
              <a:t>Internet Options</a:t>
            </a:r>
            <a:r>
              <a:rPr lang="en" sz="1800">
                <a:solidFill>
                  <a:schemeClr val="lt1"/>
                </a:solidFill>
                <a:latin typeface="Epilogue"/>
                <a:ea typeface="Epilogue"/>
                <a:cs typeface="Epilogue"/>
                <a:sym typeface="Epilogue"/>
              </a:rPr>
              <a:t> </a:t>
            </a:r>
            <a:endParaRPr sz="1800">
              <a:solidFill>
                <a:schemeClr val="lt1"/>
              </a:solidFill>
              <a:latin typeface="Epilogue"/>
              <a:ea typeface="Epilogue"/>
              <a:cs typeface="Epilogue"/>
              <a:sym typeface="Epilogue"/>
            </a:endParaRPr>
          </a:p>
          <a:p>
            <a:pPr indent="-342900" lvl="0" marL="800100" rtl="0" algn="l">
              <a:lnSpc>
                <a:spcPct val="150000"/>
              </a:lnSpc>
              <a:spcBef>
                <a:spcPts val="0"/>
              </a:spcBef>
              <a:spcAft>
                <a:spcPts val="0"/>
              </a:spcAft>
              <a:buClr>
                <a:schemeClr val="lt1"/>
              </a:buClr>
              <a:buSzPts val="1800"/>
              <a:buFont typeface="Epilogue"/>
              <a:buChar char="●"/>
            </a:pPr>
            <a:r>
              <a:rPr lang="en">
                <a:solidFill>
                  <a:schemeClr val="lt1"/>
                </a:solidFill>
                <a:latin typeface="Epilogue"/>
                <a:ea typeface="Epilogue"/>
                <a:cs typeface="Epilogue"/>
                <a:sym typeface="Epilogue"/>
              </a:rPr>
              <a:t>Evaluation &amp; Reporting</a:t>
            </a:r>
            <a:endParaRPr>
              <a:solidFill>
                <a:schemeClr val="lt1"/>
              </a:solidFill>
              <a:latin typeface="Epilogue"/>
              <a:ea typeface="Epilogue"/>
              <a:cs typeface="Epilogue"/>
              <a:sym typeface="Epilogue"/>
            </a:endParaRPr>
          </a:p>
          <a:p>
            <a:pPr indent="-342900" lvl="0" marL="800100" rtl="0" algn="l">
              <a:lnSpc>
                <a:spcPct val="150000"/>
              </a:lnSpc>
              <a:spcBef>
                <a:spcPts val="0"/>
              </a:spcBef>
              <a:spcAft>
                <a:spcPts val="0"/>
              </a:spcAft>
              <a:buClr>
                <a:schemeClr val="lt1"/>
              </a:buClr>
              <a:buSzPts val="1800"/>
              <a:buChar char="●"/>
            </a:pPr>
            <a:r>
              <a:rPr lang="en">
                <a:solidFill>
                  <a:schemeClr val="lt1"/>
                </a:solidFill>
              </a:rPr>
              <a:t>Accessibility, Adult Education, and Boundary Setting</a:t>
            </a:r>
            <a:endParaRPr>
              <a:solidFill>
                <a:schemeClr val="lt1"/>
              </a:solidFill>
            </a:endParaRPr>
          </a:p>
        </p:txBody>
      </p:sp>
      <p:pic>
        <p:nvPicPr>
          <p:cNvPr id="382" name="Google Shape;382;p35"/>
          <p:cNvPicPr preferRelativeResize="0"/>
          <p:nvPr/>
        </p:nvPicPr>
        <p:blipFill rotWithShape="1">
          <a:blip r:embed="rId3">
            <a:alphaModFix/>
          </a:blip>
          <a:srcRect b="0" l="0" r="0" t="0"/>
          <a:stretch/>
        </p:blipFill>
        <p:spPr>
          <a:xfrm>
            <a:off x="5609025" y="1255975"/>
            <a:ext cx="3362726" cy="3362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type="title"/>
          </p:nvPr>
        </p:nvSpPr>
        <p:spPr>
          <a:xfrm>
            <a:off x="311700" y="445025"/>
            <a:ext cx="8520600" cy="7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Presenters</a:t>
            </a:r>
            <a:endParaRPr sz="4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6"/>
          <p:cNvSpPr txBox="1"/>
          <p:nvPr>
            <p:ph type="title"/>
          </p:nvPr>
        </p:nvSpPr>
        <p:spPr>
          <a:xfrm>
            <a:off x="2906975" y="431575"/>
            <a:ext cx="584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navigator training</a:t>
            </a:r>
            <a:endParaRPr/>
          </a:p>
        </p:txBody>
      </p:sp>
      <p:sp>
        <p:nvSpPr>
          <p:cNvPr id="388" name="Google Shape;388;p36"/>
          <p:cNvSpPr txBox="1"/>
          <p:nvPr>
            <p:ph idx="2" type="title"/>
          </p:nvPr>
        </p:nvSpPr>
        <p:spPr>
          <a:xfrm>
            <a:off x="161975" y="431575"/>
            <a:ext cx="2099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a:t>
            </a:r>
            <a:endParaRPr/>
          </a:p>
        </p:txBody>
      </p:sp>
      <p:sp>
        <p:nvSpPr>
          <p:cNvPr id="389" name="Google Shape;389;p36"/>
          <p:cNvSpPr txBox="1"/>
          <p:nvPr>
            <p:ph idx="1" type="body"/>
          </p:nvPr>
        </p:nvSpPr>
        <p:spPr>
          <a:xfrm>
            <a:off x="2983800" y="1832725"/>
            <a:ext cx="5848500" cy="2736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222222"/>
              </a:buClr>
              <a:buSzPts val="2400"/>
              <a:buFont typeface="Epilogue"/>
              <a:buChar char="●"/>
            </a:pPr>
            <a:r>
              <a:rPr lang="en" sz="2400">
                <a:solidFill>
                  <a:srgbClr val="222222"/>
                </a:solidFill>
              </a:rPr>
              <a:t>NDIA </a:t>
            </a:r>
            <a:r>
              <a:rPr lang="en" sz="2400" u="sng">
                <a:solidFill>
                  <a:srgbClr val="222222"/>
                </a:solidFill>
                <a:hlinkClick r:id="rId3">
                  <a:extLst>
                    <a:ext uri="{A12FA001-AC4F-418D-AE19-62706E023703}">
                      <ahyp:hlinkClr val="tx"/>
                    </a:ext>
                  </a:extLst>
                </a:hlinkClick>
              </a:rPr>
              <a:t>Digital Navigator Training</a:t>
            </a:r>
            <a:endParaRPr sz="2400">
              <a:solidFill>
                <a:srgbClr val="222222"/>
              </a:solidFill>
            </a:endParaRPr>
          </a:p>
          <a:p>
            <a:pPr indent="-381000" lvl="0" marL="457200" rtl="0" algn="l">
              <a:spcBef>
                <a:spcPts val="0"/>
              </a:spcBef>
              <a:spcAft>
                <a:spcPts val="0"/>
              </a:spcAft>
              <a:buClr>
                <a:srgbClr val="222222"/>
              </a:buClr>
              <a:buSzPts val="2400"/>
              <a:buFont typeface="Arial"/>
              <a:buChar char="●"/>
            </a:pPr>
            <a:r>
              <a:rPr lang="en" sz="2400" u="sng">
                <a:solidFill>
                  <a:srgbClr val="222222"/>
                </a:solidFill>
                <a:hlinkClick r:id="rId4">
                  <a:extLst>
                    <a:ext uri="{A12FA001-AC4F-418D-AE19-62706E023703}">
                      <ahyp:hlinkClr val="tx"/>
                    </a:ext>
                  </a:extLst>
                </a:hlinkClick>
              </a:rPr>
              <a:t>DigitalLIFT</a:t>
            </a:r>
            <a:endParaRPr sz="2400">
              <a:solidFill>
                <a:srgbClr val="222222"/>
              </a:solidFill>
            </a:endParaRPr>
          </a:p>
          <a:p>
            <a:pPr indent="-381000" lvl="0" marL="457200" rtl="0" algn="l">
              <a:spcBef>
                <a:spcPts val="0"/>
              </a:spcBef>
              <a:spcAft>
                <a:spcPts val="0"/>
              </a:spcAft>
              <a:buClr>
                <a:srgbClr val="222222"/>
              </a:buClr>
              <a:buSzPts val="2400"/>
              <a:buFont typeface="Arial"/>
              <a:buChar char="●"/>
            </a:pPr>
            <a:r>
              <a:rPr lang="en" sz="2400" u="sng">
                <a:solidFill>
                  <a:srgbClr val="222222"/>
                </a:solidFill>
                <a:hlinkClick r:id="rId5">
                  <a:extLst>
                    <a:ext uri="{A12FA001-AC4F-418D-AE19-62706E023703}">
                      <ahyp:hlinkClr val="tx"/>
                    </a:ext>
                  </a:extLst>
                </a:hlinkClick>
              </a:rPr>
              <a:t>World Education &amp; Goodwill</a:t>
            </a:r>
            <a:endParaRPr sz="2400">
              <a:solidFill>
                <a:srgbClr val="222222"/>
              </a:solidFill>
            </a:endParaRPr>
          </a:p>
          <a:p>
            <a:pPr indent="-381000" lvl="0" marL="457200" rtl="0" algn="l">
              <a:spcBef>
                <a:spcPts val="0"/>
              </a:spcBef>
              <a:spcAft>
                <a:spcPts val="0"/>
              </a:spcAft>
              <a:buClr>
                <a:srgbClr val="222222"/>
              </a:buClr>
              <a:buSzPts val="2400"/>
              <a:buFont typeface="Arial"/>
              <a:buChar char="●"/>
            </a:pPr>
            <a:r>
              <a:rPr lang="en" sz="2400" u="sng">
                <a:solidFill>
                  <a:srgbClr val="222222"/>
                </a:solidFill>
                <a:hlinkClick r:id="rId6">
                  <a:extLst>
                    <a:ext uri="{A12FA001-AC4F-418D-AE19-62706E023703}">
                      <ahyp:hlinkClr val="tx"/>
                    </a:ext>
                  </a:extLst>
                </a:hlinkClick>
              </a:rPr>
              <a:t>Marylanders Online</a:t>
            </a:r>
            <a:r>
              <a:rPr lang="en" sz="2400">
                <a:solidFill>
                  <a:srgbClr val="222222"/>
                </a:solidFill>
              </a:rPr>
              <a:t> </a:t>
            </a:r>
            <a:endParaRPr sz="2400">
              <a:solidFill>
                <a:srgbClr val="22222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7"/>
          <p:cNvSpPr/>
          <p:nvPr/>
        </p:nvSpPr>
        <p:spPr>
          <a:xfrm>
            <a:off x="6105125" y="1545150"/>
            <a:ext cx="2787300" cy="3002100"/>
          </a:xfrm>
          <a:prstGeom prst="roundRect">
            <a:avLst>
              <a:gd fmla="val 11722"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7"/>
          <p:cNvSpPr/>
          <p:nvPr/>
        </p:nvSpPr>
        <p:spPr>
          <a:xfrm>
            <a:off x="3172300" y="1545150"/>
            <a:ext cx="2787300" cy="3002100"/>
          </a:xfrm>
          <a:prstGeom prst="roundRect">
            <a:avLst>
              <a:gd fmla="val 11722"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7"/>
          <p:cNvSpPr txBox="1"/>
          <p:nvPr/>
        </p:nvSpPr>
        <p:spPr>
          <a:xfrm>
            <a:off x="3326500" y="1623150"/>
            <a:ext cx="2628900" cy="3000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1800">
                <a:solidFill>
                  <a:schemeClr val="lt1"/>
                </a:solidFill>
                <a:latin typeface="Epilogue"/>
                <a:ea typeface="Epilogue"/>
                <a:cs typeface="Epilogue"/>
                <a:sym typeface="Epilogue"/>
              </a:rPr>
              <a:t>City of San Diego:</a:t>
            </a:r>
            <a:endParaRPr b="1" sz="1800">
              <a:solidFill>
                <a:schemeClr val="lt1"/>
              </a:solidFill>
              <a:latin typeface="Epilogue"/>
              <a:ea typeface="Epilogue"/>
              <a:cs typeface="Epilogue"/>
              <a:sym typeface="Epilogue"/>
            </a:endParaRPr>
          </a:p>
          <a:p>
            <a:pPr indent="0" lvl="0" marL="0" marR="0" rtl="0" algn="l">
              <a:lnSpc>
                <a:spcPct val="115000"/>
              </a:lnSpc>
              <a:spcBef>
                <a:spcPts val="1200"/>
              </a:spcBef>
              <a:spcAft>
                <a:spcPts val="0"/>
              </a:spcAft>
              <a:buNone/>
            </a:pPr>
            <a:r>
              <a:rPr lang="en" sz="1800">
                <a:solidFill>
                  <a:schemeClr val="lt1"/>
                </a:solidFill>
                <a:latin typeface="Epilogue"/>
                <a:ea typeface="Epilogue"/>
                <a:cs typeface="Epilogue"/>
                <a:sym typeface="Epilogue"/>
              </a:rPr>
              <a:t>Hired 13 interns to serve as digital navigators embedded in community based organizations.</a:t>
            </a:r>
            <a:endParaRPr sz="1800">
              <a:solidFill>
                <a:schemeClr val="lt1"/>
              </a:solidFill>
              <a:latin typeface="Epilogue"/>
              <a:ea typeface="Epilogue"/>
              <a:cs typeface="Epilogue"/>
              <a:sym typeface="Epilogue"/>
            </a:endParaRPr>
          </a:p>
          <a:p>
            <a:pPr indent="0" lvl="0" marL="0" marR="0" rtl="0" algn="l">
              <a:lnSpc>
                <a:spcPct val="115000"/>
              </a:lnSpc>
              <a:spcBef>
                <a:spcPts val="1200"/>
              </a:spcBef>
              <a:spcAft>
                <a:spcPts val="1200"/>
              </a:spcAft>
              <a:buNone/>
            </a:pPr>
            <a:r>
              <a:t/>
            </a:r>
            <a:endParaRPr b="1" sz="1800">
              <a:solidFill>
                <a:schemeClr val="lt1"/>
              </a:solidFill>
              <a:latin typeface="Epilogue"/>
              <a:ea typeface="Epilogue"/>
              <a:cs typeface="Epilogue"/>
              <a:sym typeface="Epilogue"/>
            </a:endParaRPr>
          </a:p>
        </p:txBody>
      </p:sp>
      <p:sp>
        <p:nvSpPr>
          <p:cNvPr id="397" name="Google Shape;397;p37"/>
          <p:cNvSpPr txBox="1"/>
          <p:nvPr/>
        </p:nvSpPr>
        <p:spPr>
          <a:xfrm>
            <a:off x="6297425" y="1623150"/>
            <a:ext cx="2628900" cy="331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1800">
                <a:solidFill>
                  <a:schemeClr val="lt1"/>
                </a:solidFill>
                <a:latin typeface="Epilogue"/>
                <a:ea typeface="Epilogue"/>
                <a:cs typeface="Epilogue"/>
                <a:sym typeface="Epilogue"/>
              </a:rPr>
              <a:t>National Digital Navigator Corps:</a:t>
            </a:r>
            <a:endParaRPr b="1" sz="1800">
              <a:solidFill>
                <a:schemeClr val="lt1"/>
              </a:solidFill>
              <a:latin typeface="Epilogue"/>
              <a:ea typeface="Epilogue"/>
              <a:cs typeface="Epilogue"/>
              <a:sym typeface="Epilogue"/>
            </a:endParaRPr>
          </a:p>
          <a:p>
            <a:pPr indent="0" lvl="0" marL="0" marR="0" rtl="0" algn="l">
              <a:lnSpc>
                <a:spcPct val="115000"/>
              </a:lnSpc>
              <a:spcBef>
                <a:spcPts val="1200"/>
              </a:spcBef>
              <a:spcAft>
                <a:spcPts val="0"/>
              </a:spcAft>
              <a:buNone/>
            </a:pPr>
            <a:r>
              <a:rPr lang="en" sz="1800">
                <a:solidFill>
                  <a:schemeClr val="lt1"/>
                </a:solidFill>
                <a:latin typeface="Epilogue"/>
                <a:ea typeface="Epilogue"/>
                <a:cs typeface="Epilogue"/>
                <a:sym typeface="Epilogue"/>
              </a:rPr>
              <a:t>Organizations in rural areas or that serve Tribes each hired a full-time employee to serve as a digital navigator.</a:t>
            </a:r>
            <a:endParaRPr sz="1800">
              <a:solidFill>
                <a:schemeClr val="lt1"/>
              </a:solidFill>
              <a:latin typeface="Epilogue"/>
              <a:ea typeface="Epilogue"/>
              <a:cs typeface="Epilogue"/>
              <a:sym typeface="Epilogue"/>
            </a:endParaRPr>
          </a:p>
          <a:p>
            <a:pPr indent="0" lvl="0" marL="0" marR="0" rtl="0" algn="l">
              <a:lnSpc>
                <a:spcPct val="115000"/>
              </a:lnSpc>
              <a:spcBef>
                <a:spcPts val="1200"/>
              </a:spcBef>
              <a:spcAft>
                <a:spcPts val="1200"/>
              </a:spcAft>
              <a:buNone/>
            </a:pPr>
            <a:r>
              <a:t/>
            </a:r>
            <a:endParaRPr b="1" sz="1800">
              <a:solidFill>
                <a:schemeClr val="lt1"/>
              </a:solidFill>
              <a:latin typeface="Epilogue"/>
              <a:ea typeface="Epilogue"/>
              <a:cs typeface="Epilogue"/>
              <a:sym typeface="Epilogue"/>
            </a:endParaRPr>
          </a:p>
        </p:txBody>
      </p:sp>
      <p:sp>
        <p:nvSpPr>
          <p:cNvPr id="398" name="Google Shape;398;p37"/>
          <p:cNvSpPr/>
          <p:nvPr/>
        </p:nvSpPr>
        <p:spPr>
          <a:xfrm>
            <a:off x="239475" y="1534650"/>
            <a:ext cx="2787300" cy="3002100"/>
          </a:xfrm>
          <a:prstGeom prst="roundRect">
            <a:avLst>
              <a:gd fmla="val 11722"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7"/>
          <p:cNvSpPr txBox="1"/>
          <p:nvPr/>
        </p:nvSpPr>
        <p:spPr>
          <a:xfrm>
            <a:off x="375975" y="1623150"/>
            <a:ext cx="2628900" cy="284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lt1"/>
                </a:solidFill>
                <a:latin typeface="Epilogue"/>
                <a:ea typeface="Epilogue"/>
                <a:cs typeface="Epilogue"/>
                <a:sym typeface="Epilogue"/>
              </a:rPr>
              <a:t>Southeastern New York Library Resources Council:</a:t>
            </a:r>
            <a:endParaRPr b="1" sz="1800">
              <a:solidFill>
                <a:schemeClr val="lt1"/>
              </a:solidFill>
              <a:latin typeface="Epilogue"/>
              <a:ea typeface="Epilogue"/>
              <a:cs typeface="Epilogue"/>
              <a:sym typeface="Epilogue"/>
            </a:endParaRPr>
          </a:p>
          <a:p>
            <a:pPr indent="0" lvl="0" marL="0" rtl="0" algn="l">
              <a:lnSpc>
                <a:spcPct val="115000"/>
              </a:lnSpc>
              <a:spcBef>
                <a:spcPts val="1200"/>
              </a:spcBef>
              <a:spcAft>
                <a:spcPts val="1200"/>
              </a:spcAft>
              <a:buNone/>
            </a:pPr>
            <a:r>
              <a:rPr lang="en" sz="1800">
                <a:solidFill>
                  <a:schemeClr val="lt1"/>
                </a:solidFill>
                <a:latin typeface="Epilogue"/>
                <a:ea typeface="Epilogue"/>
                <a:cs typeface="Epilogue"/>
                <a:sym typeface="Epilogue"/>
              </a:rPr>
              <a:t>Cross-trained 150+ existing staff in libraries and community based organizations.</a:t>
            </a:r>
            <a:endParaRPr sz="1800">
              <a:solidFill>
                <a:schemeClr val="lt1"/>
              </a:solidFill>
              <a:latin typeface="Epilogue"/>
              <a:ea typeface="Epilogue"/>
              <a:cs typeface="Epilogue"/>
              <a:sym typeface="Epilogue"/>
            </a:endParaRPr>
          </a:p>
        </p:txBody>
      </p:sp>
      <p:sp>
        <p:nvSpPr>
          <p:cNvPr id="400" name="Google Shape;400;p3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Staffing Examples</a:t>
            </a:r>
            <a:endParaRPr sz="3200"/>
          </a:p>
        </p:txBody>
      </p:sp>
      <p:sp>
        <p:nvSpPr>
          <p:cNvPr id="401" name="Google Shape;401;p37"/>
          <p:cNvSpPr txBox="1"/>
          <p:nvPr>
            <p:ph idx="4294967295" type="body"/>
          </p:nvPr>
        </p:nvSpPr>
        <p:spPr>
          <a:xfrm>
            <a:off x="259975" y="982950"/>
            <a:ext cx="2745000" cy="551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300">
                <a:solidFill>
                  <a:schemeClr val="lt1"/>
                </a:solidFill>
                <a:latin typeface="Outfit"/>
                <a:ea typeface="Outfit"/>
                <a:cs typeface="Outfit"/>
                <a:sym typeface="Outfit"/>
              </a:rPr>
              <a:t>Existing staff:</a:t>
            </a:r>
            <a:endParaRPr sz="2300">
              <a:solidFill>
                <a:schemeClr val="lt1"/>
              </a:solidFill>
              <a:latin typeface="Outfit"/>
              <a:ea typeface="Outfit"/>
              <a:cs typeface="Outfit"/>
              <a:sym typeface="Outfit"/>
            </a:endParaRPr>
          </a:p>
        </p:txBody>
      </p:sp>
      <p:sp>
        <p:nvSpPr>
          <p:cNvPr id="402" name="Google Shape;402;p3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1200"/>
              </a:spcAft>
              <a:buNone/>
            </a:pPr>
            <a:r>
              <a:t/>
            </a:r>
            <a:endParaRPr/>
          </a:p>
        </p:txBody>
      </p:sp>
      <p:sp>
        <p:nvSpPr>
          <p:cNvPr id="403" name="Google Shape;403;p37"/>
          <p:cNvSpPr txBox="1"/>
          <p:nvPr>
            <p:ph idx="4294967295" type="body"/>
          </p:nvPr>
        </p:nvSpPr>
        <p:spPr>
          <a:xfrm>
            <a:off x="3091400" y="988200"/>
            <a:ext cx="2864100" cy="551700"/>
          </a:xfrm>
          <a:prstGeom prst="rect">
            <a:avLst/>
          </a:prstGeom>
        </p:spPr>
        <p:txBody>
          <a:bodyPr anchorCtr="0" anchor="t" bIns="91425" lIns="91425" spcFirstLastPara="1" rIns="91425" wrap="square" tIns="91425">
            <a:normAutofit/>
          </a:bodyPr>
          <a:lstStyle/>
          <a:p>
            <a:pPr indent="0" lvl="0" marL="0" marR="0" rtl="0" algn="ctr">
              <a:lnSpc>
                <a:spcPct val="115000"/>
              </a:lnSpc>
              <a:spcBef>
                <a:spcPts val="0"/>
              </a:spcBef>
              <a:spcAft>
                <a:spcPts val="1200"/>
              </a:spcAft>
              <a:buNone/>
            </a:pPr>
            <a:r>
              <a:rPr lang="en" sz="2300">
                <a:solidFill>
                  <a:schemeClr val="lt1"/>
                </a:solidFill>
                <a:latin typeface="Outfit"/>
                <a:ea typeface="Outfit"/>
                <a:cs typeface="Outfit"/>
                <a:sym typeface="Outfit"/>
              </a:rPr>
              <a:t>Cohort of interns:</a:t>
            </a:r>
            <a:endParaRPr sz="2300">
              <a:solidFill>
                <a:schemeClr val="lt1"/>
              </a:solidFill>
              <a:latin typeface="Outfit"/>
              <a:ea typeface="Outfit"/>
              <a:cs typeface="Outfit"/>
              <a:sym typeface="Outfit"/>
            </a:endParaRPr>
          </a:p>
        </p:txBody>
      </p:sp>
      <p:sp>
        <p:nvSpPr>
          <p:cNvPr id="404" name="Google Shape;404;p37"/>
          <p:cNvSpPr txBox="1"/>
          <p:nvPr>
            <p:ph idx="4294967295" type="body"/>
          </p:nvPr>
        </p:nvSpPr>
        <p:spPr>
          <a:xfrm>
            <a:off x="6041825" y="982950"/>
            <a:ext cx="2787300" cy="551700"/>
          </a:xfrm>
          <a:prstGeom prst="rect">
            <a:avLst/>
          </a:prstGeom>
        </p:spPr>
        <p:txBody>
          <a:bodyPr anchorCtr="0" anchor="t" bIns="91425" lIns="91425" spcFirstLastPara="1" rIns="91425" wrap="square" tIns="91425">
            <a:normAutofit/>
          </a:bodyPr>
          <a:lstStyle/>
          <a:p>
            <a:pPr indent="0" lvl="0" marL="0" marR="0" rtl="0" algn="ctr">
              <a:lnSpc>
                <a:spcPct val="115000"/>
              </a:lnSpc>
              <a:spcBef>
                <a:spcPts val="0"/>
              </a:spcBef>
              <a:spcAft>
                <a:spcPts val="1200"/>
              </a:spcAft>
              <a:buNone/>
            </a:pPr>
            <a:r>
              <a:rPr lang="en" sz="2300">
                <a:solidFill>
                  <a:schemeClr val="lt1"/>
                </a:solidFill>
                <a:latin typeface="Outfit"/>
                <a:ea typeface="Outfit"/>
                <a:cs typeface="Outfit"/>
                <a:sym typeface="Outfit"/>
              </a:rPr>
              <a:t>Full-time staff:</a:t>
            </a:r>
            <a:endParaRPr sz="2300">
              <a:solidFill>
                <a:schemeClr val="lt1"/>
              </a:solidFill>
              <a:latin typeface="Outfit"/>
              <a:ea typeface="Outfit"/>
              <a:cs typeface="Outfit"/>
              <a:sym typeface="Outfi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8"/>
          <p:cNvSpPr/>
          <p:nvPr/>
        </p:nvSpPr>
        <p:spPr>
          <a:xfrm>
            <a:off x="7040275" y="3391975"/>
            <a:ext cx="1743000" cy="12732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pic>
        <p:nvPicPr>
          <p:cNvPr id="410" name="Google Shape;410;p38"/>
          <p:cNvPicPr preferRelativeResize="0"/>
          <p:nvPr/>
        </p:nvPicPr>
        <p:blipFill>
          <a:blip r:embed="rId3">
            <a:alphaModFix/>
          </a:blip>
          <a:stretch>
            <a:fillRect/>
          </a:stretch>
        </p:blipFill>
        <p:spPr>
          <a:xfrm>
            <a:off x="1125262" y="962550"/>
            <a:ext cx="6893477" cy="3877600"/>
          </a:xfrm>
          <a:prstGeom prst="rect">
            <a:avLst/>
          </a:prstGeom>
          <a:noFill/>
          <a:ln>
            <a:noFill/>
          </a:ln>
        </p:spPr>
      </p:pic>
      <p:sp>
        <p:nvSpPr>
          <p:cNvPr id="411" name="Google Shape;411;p38"/>
          <p:cNvSpPr txBox="1"/>
          <p:nvPr>
            <p:ph type="title"/>
          </p:nvPr>
        </p:nvSpPr>
        <p:spPr>
          <a:xfrm>
            <a:off x="311700" y="292625"/>
            <a:ext cx="8520600" cy="7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Digital navigators are based in trusted organizations.</a:t>
            </a:r>
            <a:endParaRPr sz="3000"/>
          </a:p>
          <a:p>
            <a:pPr indent="0" lvl="0" marL="0" rtl="0" algn="l">
              <a:spcBef>
                <a:spcPts val="0"/>
              </a:spcBef>
              <a:spcAft>
                <a:spcPts val="0"/>
              </a:spcAft>
              <a:buNone/>
            </a:pPr>
            <a:r>
              <a:t/>
            </a:r>
            <a:endParaRPr/>
          </a:p>
        </p:txBody>
      </p:sp>
      <p:sp>
        <p:nvSpPr>
          <p:cNvPr id="412" name="Google Shape;412;p38"/>
          <p:cNvSpPr txBox="1"/>
          <p:nvPr/>
        </p:nvSpPr>
        <p:spPr>
          <a:xfrm>
            <a:off x="7048825" y="3391375"/>
            <a:ext cx="17268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Epilogue"/>
                <a:ea typeface="Epilogue"/>
                <a:cs typeface="Epilogue"/>
                <a:sym typeface="Epilogue"/>
              </a:rPr>
              <a:t>Different organizations are trusted by different communities</a:t>
            </a:r>
            <a:endParaRPr>
              <a:solidFill>
                <a:schemeClr val="lt1"/>
              </a:solidFill>
              <a:latin typeface="Epilogue"/>
              <a:ea typeface="Epilogue"/>
              <a:cs typeface="Epilogue"/>
              <a:sym typeface="Epilog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9"/>
          <p:cNvSpPr txBox="1"/>
          <p:nvPr>
            <p:ph type="title"/>
          </p:nvPr>
        </p:nvSpPr>
        <p:spPr>
          <a:xfrm>
            <a:off x="1190625" y="1428750"/>
            <a:ext cx="4912800" cy="588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Do Digital Navigators Serve?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0"/>
          <p:cNvSpPr/>
          <p:nvPr/>
        </p:nvSpPr>
        <p:spPr>
          <a:xfrm>
            <a:off x="6105125" y="1142250"/>
            <a:ext cx="2787300" cy="3405000"/>
          </a:xfrm>
          <a:prstGeom prst="roundRect">
            <a:avLst>
              <a:gd fmla="val 11722"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0"/>
          <p:cNvSpPr/>
          <p:nvPr/>
        </p:nvSpPr>
        <p:spPr>
          <a:xfrm>
            <a:off x="3172300" y="1142250"/>
            <a:ext cx="2787300" cy="3405000"/>
          </a:xfrm>
          <a:prstGeom prst="roundRect">
            <a:avLst>
              <a:gd fmla="val 11722"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0"/>
          <p:cNvSpPr txBox="1"/>
          <p:nvPr/>
        </p:nvSpPr>
        <p:spPr>
          <a:xfrm>
            <a:off x="3326500" y="1187550"/>
            <a:ext cx="2628900" cy="301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800">
                <a:solidFill>
                  <a:schemeClr val="lt1"/>
                </a:solidFill>
                <a:latin typeface="Epilogue"/>
                <a:ea typeface="Epilogue"/>
                <a:cs typeface="Epilogue"/>
                <a:sym typeface="Epilogue"/>
              </a:rPr>
              <a:t>Seattle Housing Authority </a:t>
            </a:r>
            <a:r>
              <a:rPr lang="en" sz="1800">
                <a:solidFill>
                  <a:schemeClr val="lt1"/>
                </a:solidFill>
                <a:latin typeface="Epilogue"/>
                <a:ea typeface="Epilogue"/>
                <a:cs typeface="Epilogue"/>
                <a:sym typeface="Epilogue"/>
              </a:rPr>
              <a:t>targeted English Language Learners, and partnered with local organizations to provide assistance in Somali, Vietnamese, Spanish and more. </a:t>
            </a:r>
            <a:endParaRPr b="1" sz="1800">
              <a:solidFill>
                <a:schemeClr val="lt1"/>
              </a:solidFill>
              <a:latin typeface="Epilogue"/>
              <a:ea typeface="Epilogue"/>
              <a:cs typeface="Epilogue"/>
              <a:sym typeface="Epilogue"/>
            </a:endParaRPr>
          </a:p>
        </p:txBody>
      </p:sp>
      <p:sp>
        <p:nvSpPr>
          <p:cNvPr id="425" name="Google Shape;425;p40"/>
          <p:cNvSpPr txBox="1"/>
          <p:nvPr/>
        </p:nvSpPr>
        <p:spPr>
          <a:xfrm>
            <a:off x="6297425" y="1187550"/>
            <a:ext cx="26289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800">
                <a:solidFill>
                  <a:schemeClr val="lt1"/>
                </a:solidFill>
                <a:latin typeface="Epilogue"/>
                <a:ea typeface="Epilogue"/>
                <a:cs typeface="Epilogue"/>
                <a:sym typeface="Epilogue"/>
              </a:rPr>
              <a:t>Digital Connect Initiative - Gila River</a:t>
            </a:r>
            <a:r>
              <a:rPr lang="en" sz="1800">
                <a:solidFill>
                  <a:schemeClr val="lt1"/>
                </a:solidFill>
                <a:latin typeface="Epilogue"/>
                <a:ea typeface="Epilogue"/>
                <a:cs typeface="Epilogue"/>
                <a:sym typeface="Epilogue"/>
              </a:rPr>
              <a:t> partners with elder center to pair digital skills learning circles with meals and provides instruction on tablets distributed by the Tribal Council.</a:t>
            </a:r>
            <a:endParaRPr b="1" sz="1800">
              <a:solidFill>
                <a:schemeClr val="lt1"/>
              </a:solidFill>
              <a:latin typeface="Epilogue"/>
              <a:ea typeface="Epilogue"/>
              <a:cs typeface="Epilogue"/>
              <a:sym typeface="Epilogue"/>
            </a:endParaRPr>
          </a:p>
        </p:txBody>
      </p:sp>
      <p:sp>
        <p:nvSpPr>
          <p:cNvPr id="426" name="Google Shape;426;p40"/>
          <p:cNvSpPr/>
          <p:nvPr/>
        </p:nvSpPr>
        <p:spPr>
          <a:xfrm>
            <a:off x="239475" y="1131675"/>
            <a:ext cx="2787300" cy="3405000"/>
          </a:xfrm>
          <a:prstGeom prst="roundRect">
            <a:avLst>
              <a:gd fmla="val 11722"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0"/>
          <p:cNvSpPr txBox="1"/>
          <p:nvPr/>
        </p:nvSpPr>
        <p:spPr>
          <a:xfrm>
            <a:off x="375975" y="1187550"/>
            <a:ext cx="2628900" cy="301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800">
                <a:solidFill>
                  <a:schemeClr val="lt1"/>
                </a:solidFill>
                <a:latin typeface="Epilogue"/>
                <a:ea typeface="Epilogue"/>
                <a:cs typeface="Epilogue"/>
                <a:sym typeface="Epilogue"/>
              </a:rPr>
              <a:t>Denver Public Library </a:t>
            </a:r>
            <a:r>
              <a:rPr lang="en" sz="1800">
                <a:solidFill>
                  <a:schemeClr val="lt1"/>
                </a:solidFill>
                <a:latin typeface="Epilogue"/>
                <a:ea typeface="Epilogue"/>
                <a:cs typeface="Epilogue"/>
                <a:sym typeface="Epilogue"/>
              </a:rPr>
              <a:t>offers digital navigator services in branches in neighborhoods with high numbers of digitally disconnected households.</a:t>
            </a:r>
            <a:endParaRPr b="1" sz="1800">
              <a:solidFill>
                <a:schemeClr val="lt1"/>
              </a:solidFill>
              <a:latin typeface="Epilogue"/>
              <a:ea typeface="Epilogue"/>
              <a:cs typeface="Epilogue"/>
              <a:sym typeface="Epilogue"/>
            </a:endParaRPr>
          </a:p>
        </p:txBody>
      </p:sp>
      <p:sp>
        <p:nvSpPr>
          <p:cNvPr id="428" name="Google Shape;428;p40"/>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Identify Target Communities</a:t>
            </a:r>
            <a:endParaRPr sz="3200"/>
          </a:p>
        </p:txBody>
      </p:sp>
      <p:sp>
        <p:nvSpPr>
          <p:cNvPr id="429" name="Google Shape;429;p4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1200"/>
              </a:spcAft>
              <a:buNone/>
            </a:pPr>
            <a:r>
              <a:t/>
            </a:r>
            <a:endParaRPr/>
          </a:p>
        </p:txBody>
      </p:sp>
      <p:sp>
        <p:nvSpPr>
          <p:cNvPr id="430" name="Google Shape;430;p40"/>
          <p:cNvSpPr txBox="1"/>
          <p:nvPr/>
        </p:nvSpPr>
        <p:spPr>
          <a:xfrm>
            <a:off x="2499150" y="4671775"/>
            <a:ext cx="63333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Outfit"/>
                <a:ea typeface="Outfit"/>
                <a:cs typeface="Outfit"/>
                <a:sym typeface="Outfit"/>
              </a:rPr>
              <a:t>Find data to identify target areas on </a:t>
            </a:r>
            <a:r>
              <a:rPr lang="en" u="sng">
                <a:solidFill>
                  <a:schemeClr val="hlink"/>
                </a:solidFill>
                <a:latin typeface="Outfit"/>
                <a:ea typeface="Outfit"/>
                <a:cs typeface="Outfit"/>
                <a:sym typeface="Outfit"/>
                <a:hlinkClick r:id="rId3"/>
              </a:rPr>
              <a:t>NDIA's Data and Research Page</a:t>
            </a:r>
            <a:r>
              <a:rPr lang="en">
                <a:solidFill>
                  <a:schemeClr val="lt1"/>
                </a:solidFill>
                <a:latin typeface="Outfit"/>
                <a:ea typeface="Outfit"/>
                <a:cs typeface="Outfit"/>
                <a:sym typeface="Outfit"/>
              </a:rPr>
              <a:t> </a:t>
            </a:r>
            <a:endParaRPr>
              <a:solidFill>
                <a:schemeClr val="lt1"/>
              </a:solidFill>
              <a:latin typeface="Outfit"/>
              <a:ea typeface="Outfit"/>
              <a:cs typeface="Outfit"/>
              <a:sym typeface="Outfit"/>
            </a:endParaRPr>
          </a:p>
          <a:p>
            <a:pPr indent="0" lvl="0" marL="0" rtl="0" algn="r">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1"/>
          <p:cNvSpPr txBox="1"/>
          <p:nvPr>
            <p:ph type="title"/>
          </p:nvPr>
        </p:nvSpPr>
        <p:spPr>
          <a:xfrm>
            <a:off x="2906975" y="431575"/>
            <a:ext cx="584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Identify target communities</a:t>
            </a:r>
            <a:endParaRPr/>
          </a:p>
        </p:txBody>
      </p:sp>
      <p:sp>
        <p:nvSpPr>
          <p:cNvPr id="436" name="Google Shape;436;p41"/>
          <p:cNvSpPr txBox="1"/>
          <p:nvPr>
            <p:ph idx="2" type="title"/>
          </p:nvPr>
        </p:nvSpPr>
        <p:spPr>
          <a:xfrm>
            <a:off x="161975" y="431575"/>
            <a:ext cx="2099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a:t>
            </a:r>
            <a:endParaRPr/>
          </a:p>
        </p:txBody>
      </p:sp>
      <p:sp>
        <p:nvSpPr>
          <p:cNvPr id="437" name="Google Shape;437;p41"/>
          <p:cNvSpPr txBox="1"/>
          <p:nvPr>
            <p:ph idx="1" type="body"/>
          </p:nvPr>
        </p:nvSpPr>
        <p:spPr>
          <a:xfrm>
            <a:off x="2983800" y="1832725"/>
            <a:ext cx="5848500" cy="2736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222222"/>
              </a:buClr>
              <a:buSzPts val="2400"/>
              <a:buFont typeface="Epilogue"/>
              <a:buChar char="●"/>
            </a:pPr>
            <a:r>
              <a:rPr lang="en" sz="2400">
                <a:solidFill>
                  <a:srgbClr val="222222"/>
                </a:solidFill>
              </a:rPr>
              <a:t>NDIA </a:t>
            </a:r>
            <a:r>
              <a:rPr lang="en" sz="2400" u="sng">
                <a:solidFill>
                  <a:srgbClr val="222222"/>
                </a:solidFill>
                <a:hlinkClick r:id="rId3">
                  <a:extLst>
                    <a:ext uri="{A12FA001-AC4F-418D-AE19-62706E023703}">
                      <ahyp:hlinkClr val="tx"/>
                    </a:ext>
                  </a:extLst>
                </a:hlinkClick>
              </a:rPr>
              <a:t>Research and Data page</a:t>
            </a:r>
            <a:endParaRPr sz="2400">
              <a:solidFill>
                <a:srgbClr val="222222"/>
              </a:solidFill>
            </a:endParaRPr>
          </a:p>
          <a:p>
            <a:pPr indent="-381000" lvl="0" marL="457200" rtl="0" algn="l">
              <a:spcBef>
                <a:spcPts val="0"/>
              </a:spcBef>
              <a:spcAft>
                <a:spcPts val="0"/>
              </a:spcAft>
              <a:buClr>
                <a:srgbClr val="222222"/>
              </a:buClr>
              <a:buSzPts val="2400"/>
              <a:buFont typeface="Arial"/>
              <a:buChar char="●"/>
            </a:pPr>
            <a:r>
              <a:rPr lang="en" sz="2400">
                <a:solidFill>
                  <a:srgbClr val="222222"/>
                </a:solidFill>
              </a:rPr>
              <a:t>NDIA </a:t>
            </a:r>
            <a:r>
              <a:rPr lang="en" sz="2400" u="sng">
                <a:solidFill>
                  <a:srgbClr val="222222"/>
                </a:solidFill>
                <a:hlinkClick r:id="rId4">
                  <a:extLst>
                    <a:ext uri="{A12FA001-AC4F-418D-AE19-62706E023703}">
                      <ahyp:hlinkClr val="tx"/>
                    </a:ext>
                  </a:extLst>
                </a:hlinkClick>
              </a:rPr>
              <a:t>Asset Mapping page</a:t>
            </a:r>
            <a:endParaRPr sz="2400">
              <a:solidFill>
                <a:srgbClr val="222222"/>
              </a:solidFill>
            </a:endParaRPr>
          </a:p>
          <a:p>
            <a:pPr indent="-381000" lvl="0" marL="457200" rtl="0" algn="l">
              <a:spcBef>
                <a:spcPts val="0"/>
              </a:spcBef>
              <a:spcAft>
                <a:spcPts val="0"/>
              </a:spcAft>
              <a:buClr>
                <a:srgbClr val="222222"/>
              </a:buClr>
              <a:buSzPts val="2400"/>
              <a:buFont typeface="Arial"/>
              <a:buChar char="●"/>
            </a:pPr>
            <a:r>
              <a:rPr lang="en" sz="2400">
                <a:solidFill>
                  <a:srgbClr val="222222"/>
                </a:solidFill>
              </a:rPr>
              <a:t>NDIA </a:t>
            </a:r>
            <a:r>
              <a:rPr lang="en" sz="2400" u="sng">
                <a:solidFill>
                  <a:srgbClr val="222222"/>
                </a:solidFill>
                <a:hlinkClick r:id="rId5">
                  <a:extLst>
                    <a:ext uri="{A12FA001-AC4F-418D-AE19-62706E023703}">
                      <ahyp:hlinkClr val="tx"/>
                    </a:ext>
                  </a:extLst>
                </a:hlinkClick>
              </a:rPr>
              <a:t>Digital Equity Researcher Inventory</a:t>
            </a:r>
            <a:endParaRPr sz="2400">
              <a:solidFill>
                <a:srgbClr val="22222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2"/>
          <p:cNvSpPr/>
          <p:nvPr/>
        </p:nvSpPr>
        <p:spPr>
          <a:xfrm rot="10800000">
            <a:off x="3781800" y="2131475"/>
            <a:ext cx="4185300" cy="2755500"/>
          </a:xfrm>
          <a:prstGeom prst="round2DiagRect">
            <a:avLst>
              <a:gd fmla="val 16667" name="adj1"/>
              <a:gd fmla="val 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2"/>
          <p:cNvSpPr txBox="1"/>
          <p:nvPr/>
        </p:nvSpPr>
        <p:spPr>
          <a:xfrm>
            <a:off x="3896525" y="210150"/>
            <a:ext cx="4798500" cy="1641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000">
                <a:solidFill>
                  <a:schemeClr val="lt1"/>
                </a:solidFill>
                <a:latin typeface="Epilogue"/>
                <a:ea typeface="Epilogue"/>
                <a:cs typeface="Epilogue"/>
                <a:sym typeface="Epilogue"/>
              </a:rPr>
              <a:t>Example: </a:t>
            </a:r>
            <a:endParaRPr b="1" sz="2000">
              <a:solidFill>
                <a:schemeClr val="lt1"/>
              </a:solidFill>
              <a:latin typeface="Epilogue"/>
              <a:ea typeface="Epilogue"/>
              <a:cs typeface="Epilogue"/>
              <a:sym typeface="Epilogue"/>
            </a:endParaRPr>
          </a:p>
          <a:p>
            <a:pPr indent="0" lvl="0" marL="0" rtl="0" algn="l">
              <a:spcBef>
                <a:spcPts val="0"/>
              </a:spcBef>
              <a:spcAft>
                <a:spcPts val="0"/>
              </a:spcAft>
              <a:buNone/>
            </a:pPr>
            <a:r>
              <a:rPr lang="en" sz="2000">
                <a:solidFill>
                  <a:schemeClr val="lt1"/>
                </a:solidFill>
                <a:latin typeface="Epilogue"/>
                <a:ea typeface="Epilogue"/>
                <a:cs typeface="Epilogue"/>
                <a:sym typeface="Epilogue"/>
              </a:rPr>
              <a:t>Christina, a client of Salt Lake City Public Library’s digital navigators, was more successful when receiving individualized support:</a:t>
            </a:r>
            <a:endParaRPr sz="2000">
              <a:solidFill>
                <a:schemeClr val="lt1"/>
              </a:solidFill>
              <a:latin typeface="Epilogue"/>
              <a:ea typeface="Epilogue"/>
              <a:cs typeface="Epilogue"/>
              <a:sym typeface="Epilogue"/>
            </a:endParaRPr>
          </a:p>
        </p:txBody>
      </p:sp>
      <p:sp>
        <p:nvSpPr>
          <p:cNvPr id="444" name="Google Shape;444;p42"/>
          <p:cNvSpPr txBox="1"/>
          <p:nvPr/>
        </p:nvSpPr>
        <p:spPr>
          <a:xfrm>
            <a:off x="3960900" y="2365650"/>
            <a:ext cx="3262500" cy="24612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58437"/>
              <a:buNone/>
            </a:pPr>
            <a:r>
              <a:rPr lang="en" sz="1600">
                <a:solidFill>
                  <a:schemeClr val="lt1"/>
                </a:solidFill>
                <a:latin typeface="Epilogue"/>
                <a:ea typeface="Epilogue"/>
                <a:cs typeface="Epilogue"/>
                <a:sym typeface="Epilogue"/>
              </a:rPr>
              <a:t>“I contacted the digital </a:t>
            </a:r>
            <a:endParaRPr sz="1600">
              <a:solidFill>
                <a:schemeClr val="lt1"/>
              </a:solidFill>
              <a:latin typeface="Epilogue"/>
              <a:ea typeface="Epilogue"/>
              <a:cs typeface="Epilogue"/>
              <a:sym typeface="Epilogue"/>
            </a:endParaRPr>
          </a:p>
          <a:p>
            <a:pPr indent="0" lvl="0" marL="0" rtl="0" algn="l">
              <a:lnSpc>
                <a:spcPct val="115000"/>
              </a:lnSpc>
              <a:spcBef>
                <a:spcPts val="0"/>
              </a:spcBef>
              <a:spcAft>
                <a:spcPts val="0"/>
              </a:spcAft>
              <a:buSzPct val="58437"/>
              <a:buNone/>
            </a:pPr>
            <a:r>
              <a:rPr lang="en" sz="1600">
                <a:solidFill>
                  <a:schemeClr val="lt1"/>
                </a:solidFill>
                <a:latin typeface="Epilogue"/>
                <a:ea typeface="Epilogue"/>
                <a:cs typeface="Epilogue"/>
                <a:sym typeface="Epilogue"/>
              </a:rPr>
              <a:t>navigator project because </a:t>
            </a:r>
            <a:endParaRPr sz="1600">
              <a:solidFill>
                <a:schemeClr val="lt1"/>
              </a:solidFill>
              <a:latin typeface="Epilogue"/>
              <a:ea typeface="Epilogue"/>
              <a:cs typeface="Epilogue"/>
              <a:sym typeface="Epilogue"/>
            </a:endParaRPr>
          </a:p>
          <a:p>
            <a:pPr indent="0" lvl="0" marL="0" rtl="0" algn="l">
              <a:lnSpc>
                <a:spcPct val="115000"/>
              </a:lnSpc>
              <a:spcBef>
                <a:spcPts val="0"/>
              </a:spcBef>
              <a:spcAft>
                <a:spcPts val="0"/>
              </a:spcAft>
              <a:buSzPct val="58437"/>
              <a:buNone/>
            </a:pPr>
            <a:r>
              <a:rPr lang="en" sz="1600">
                <a:solidFill>
                  <a:schemeClr val="lt1"/>
                </a:solidFill>
                <a:latin typeface="Epilogue"/>
                <a:ea typeface="Epilogue"/>
                <a:cs typeface="Epilogue"/>
                <a:sym typeface="Epilogue"/>
              </a:rPr>
              <a:t>I read about it in the paper. </a:t>
            </a:r>
            <a:endParaRPr sz="1600">
              <a:solidFill>
                <a:schemeClr val="lt1"/>
              </a:solidFill>
              <a:latin typeface="Epilogue"/>
              <a:ea typeface="Epilogue"/>
              <a:cs typeface="Epilogue"/>
              <a:sym typeface="Epilogue"/>
            </a:endParaRPr>
          </a:p>
          <a:p>
            <a:pPr indent="0" lvl="0" marL="0" rtl="0" algn="l">
              <a:lnSpc>
                <a:spcPct val="115000"/>
              </a:lnSpc>
              <a:spcBef>
                <a:spcPts val="0"/>
              </a:spcBef>
              <a:spcAft>
                <a:spcPts val="0"/>
              </a:spcAft>
              <a:buSzPct val="58437"/>
              <a:buNone/>
            </a:pPr>
            <a:r>
              <a:rPr lang="en" sz="1600">
                <a:solidFill>
                  <a:schemeClr val="lt1"/>
                </a:solidFill>
                <a:latin typeface="Epilogue"/>
                <a:ea typeface="Epilogue"/>
                <a:cs typeface="Epilogue"/>
                <a:sym typeface="Epilogue"/>
              </a:rPr>
              <a:t>I’d had several periods of </a:t>
            </a:r>
            <a:endParaRPr sz="1600">
              <a:solidFill>
                <a:schemeClr val="lt1"/>
              </a:solidFill>
              <a:latin typeface="Epilogue"/>
              <a:ea typeface="Epilogue"/>
              <a:cs typeface="Epilogue"/>
              <a:sym typeface="Epilogue"/>
            </a:endParaRPr>
          </a:p>
          <a:p>
            <a:pPr indent="0" lvl="0" marL="0" rtl="0" algn="l">
              <a:lnSpc>
                <a:spcPct val="115000"/>
              </a:lnSpc>
              <a:spcBef>
                <a:spcPts val="0"/>
              </a:spcBef>
              <a:spcAft>
                <a:spcPts val="0"/>
              </a:spcAft>
              <a:buSzPct val="58437"/>
              <a:buNone/>
            </a:pPr>
            <a:r>
              <a:rPr lang="en" sz="1600">
                <a:solidFill>
                  <a:schemeClr val="lt1"/>
                </a:solidFill>
                <a:latin typeface="Epilogue"/>
                <a:ea typeface="Epilogue"/>
                <a:cs typeface="Epilogue"/>
                <a:sym typeface="Epilogue"/>
              </a:rPr>
              <a:t>instruction in using a computer but that kind of instruction had gone in one ear and out the other. I think that’s because I don’t speak computer language.” </a:t>
            </a:r>
            <a:endParaRPr sz="1600">
              <a:solidFill>
                <a:schemeClr val="lt1"/>
              </a:solidFill>
              <a:latin typeface="Epilogue"/>
              <a:ea typeface="Epilogue"/>
              <a:cs typeface="Epilogue"/>
              <a:sym typeface="Epilogue"/>
            </a:endParaRPr>
          </a:p>
        </p:txBody>
      </p:sp>
      <p:sp>
        <p:nvSpPr>
          <p:cNvPr id="445" name="Google Shape;445;p42"/>
          <p:cNvSpPr txBox="1"/>
          <p:nvPr>
            <p:ph type="title"/>
          </p:nvPr>
        </p:nvSpPr>
        <p:spPr>
          <a:xfrm>
            <a:off x="311700" y="445025"/>
            <a:ext cx="3262500" cy="3989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t>One-on-one interactions mean </a:t>
            </a:r>
            <a:endParaRPr sz="3600"/>
          </a:p>
          <a:p>
            <a:pPr indent="0" lvl="0" marL="0" rtl="0" algn="l">
              <a:spcBef>
                <a:spcPts val="0"/>
              </a:spcBef>
              <a:spcAft>
                <a:spcPts val="0"/>
              </a:spcAft>
              <a:buNone/>
            </a:pPr>
            <a:r>
              <a:rPr lang="en" sz="3600"/>
              <a:t>community members receive individualized support. </a:t>
            </a:r>
            <a:endParaRPr/>
          </a:p>
        </p:txBody>
      </p:sp>
      <p:pic>
        <p:nvPicPr>
          <p:cNvPr id="446" name="Google Shape;446;p42"/>
          <p:cNvPicPr preferRelativeResize="0"/>
          <p:nvPr/>
        </p:nvPicPr>
        <p:blipFill rotWithShape="1">
          <a:blip r:embed="rId3">
            <a:alphaModFix/>
          </a:blip>
          <a:srcRect b="0" l="30922" r="10656" t="0"/>
          <a:stretch/>
        </p:blipFill>
        <p:spPr>
          <a:xfrm>
            <a:off x="7004822" y="1918075"/>
            <a:ext cx="1690200" cy="1598400"/>
          </a:xfrm>
          <a:prstGeom prst="roundRect">
            <a:avLst>
              <a:gd fmla="val 16667" name="adj"/>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3"/>
          <p:cNvSpPr/>
          <p:nvPr/>
        </p:nvSpPr>
        <p:spPr>
          <a:xfrm flipH="1" rot="10800000">
            <a:off x="3475450" y="2008775"/>
            <a:ext cx="2803800" cy="2878200"/>
          </a:xfrm>
          <a:prstGeom prst="round2DiagRect">
            <a:avLst>
              <a:gd fmla="val 16667" name="adj1"/>
              <a:gd fmla="val 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3"/>
          <p:cNvSpPr txBox="1"/>
          <p:nvPr/>
        </p:nvSpPr>
        <p:spPr>
          <a:xfrm>
            <a:off x="3475450" y="210150"/>
            <a:ext cx="2803800" cy="1641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600">
                <a:solidFill>
                  <a:schemeClr val="lt1"/>
                </a:solidFill>
                <a:latin typeface="Epilogue"/>
                <a:ea typeface="Epilogue"/>
                <a:cs typeface="Epilogue"/>
                <a:sym typeface="Epilogue"/>
              </a:rPr>
              <a:t>Example:</a:t>
            </a:r>
            <a:endParaRPr b="1" sz="1600">
              <a:solidFill>
                <a:schemeClr val="lt1"/>
              </a:solidFill>
              <a:latin typeface="Epilogue"/>
              <a:ea typeface="Epilogue"/>
              <a:cs typeface="Epilogue"/>
              <a:sym typeface="Epilogue"/>
            </a:endParaRPr>
          </a:p>
          <a:p>
            <a:pPr indent="0" lvl="0" marL="0" rtl="0" algn="l">
              <a:spcBef>
                <a:spcPts val="0"/>
              </a:spcBef>
              <a:spcAft>
                <a:spcPts val="0"/>
              </a:spcAft>
              <a:buNone/>
            </a:pPr>
            <a:r>
              <a:rPr lang="en" sz="1600">
                <a:solidFill>
                  <a:schemeClr val="lt1"/>
                </a:solidFill>
                <a:latin typeface="Epilogue"/>
                <a:ea typeface="Epilogue"/>
                <a:cs typeface="Epilogue"/>
                <a:sym typeface="Epilogue"/>
              </a:rPr>
              <a:t>Repeated interactions with a Connect Arizona digital navigator supported Chris’s small business goals:</a:t>
            </a:r>
            <a:endParaRPr sz="1600">
              <a:solidFill>
                <a:schemeClr val="lt1"/>
              </a:solidFill>
              <a:latin typeface="Epilogue"/>
              <a:ea typeface="Epilogue"/>
              <a:cs typeface="Epilogue"/>
              <a:sym typeface="Epilogue"/>
            </a:endParaRPr>
          </a:p>
        </p:txBody>
      </p:sp>
      <p:sp>
        <p:nvSpPr>
          <p:cNvPr id="453" name="Google Shape;453;p43"/>
          <p:cNvSpPr txBox="1"/>
          <p:nvPr/>
        </p:nvSpPr>
        <p:spPr>
          <a:xfrm>
            <a:off x="3551800" y="2346950"/>
            <a:ext cx="2651100" cy="240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600">
                <a:solidFill>
                  <a:schemeClr val="accent5"/>
                </a:solidFill>
                <a:latin typeface="Epilogue"/>
                <a:ea typeface="Epilogue"/>
                <a:cs typeface="Epilogue"/>
                <a:sym typeface="Epilogue"/>
              </a:rPr>
              <a:t>“I struggle with learning and the repeated tutoring has helped me keep my head on straight and keep all this crazy tech knowledge. Could not have gotten my businesses up and running without you.”</a:t>
            </a:r>
            <a:endParaRPr sz="1600">
              <a:solidFill>
                <a:schemeClr val="accent5"/>
              </a:solidFill>
              <a:latin typeface="Epilogue"/>
              <a:ea typeface="Epilogue"/>
              <a:cs typeface="Epilogue"/>
              <a:sym typeface="Epilogue"/>
            </a:endParaRPr>
          </a:p>
        </p:txBody>
      </p:sp>
      <p:sp>
        <p:nvSpPr>
          <p:cNvPr id="454" name="Google Shape;454;p43"/>
          <p:cNvSpPr txBox="1"/>
          <p:nvPr>
            <p:ph type="title"/>
          </p:nvPr>
        </p:nvSpPr>
        <p:spPr>
          <a:xfrm>
            <a:off x="311700" y="445025"/>
            <a:ext cx="3135900" cy="400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t>Repeated interactions build trust </a:t>
            </a:r>
            <a:endParaRPr sz="3200"/>
          </a:p>
          <a:p>
            <a:pPr indent="0" lvl="0" marL="0" rtl="0" algn="l">
              <a:spcBef>
                <a:spcPts val="0"/>
              </a:spcBef>
              <a:spcAft>
                <a:spcPts val="0"/>
              </a:spcAft>
              <a:buNone/>
            </a:pPr>
            <a:r>
              <a:rPr lang="en" sz="3200"/>
              <a:t>and provide a human connection. </a:t>
            </a:r>
            <a:endParaRPr sz="3200"/>
          </a:p>
        </p:txBody>
      </p:sp>
      <p:sp>
        <p:nvSpPr>
          <p:cNvPr id="455" name="Google Shape;455;p43"/>
          <p:cNvSpPr/>
          <p:nvPr/>
        </p:nvSpPr>
        <p:spPr>
          <a:xfrm flipH="1" rot="10800000">
            <a:off x="6629025" y="2499325"/>
            <a:ext cx="2148000" cy="2379600"/>
          </a:xfrm>
          <a:prstGeom prst="round2DiagRect">
            <a:avLst>
              <a:gd fmla="val 16667" name="adj1"/>
              <a:gd fmla="val 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3"/>
          <p:cNvSpPr txBox="1"/>
          <p:nvPr/>
        </p:nvSpPr>
        <p:spPr>
          <a:xfrm>
            <a:off x="6629025" y="210150"/>
            <a:ext cx="2335800" cy="1641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None/>
            </a:pPr>
            <a:r>
              <a:rPr b="1" lang="en" sz="1600">
                <a:solidFill>
                  <a:schemeClr val="lt1"/>
                </a:solidFill>
                <a:latin typeface="Epilogue"/>
                <a:ea typeface="Epilogue"/>
                <a:cs typeface="Epilogue"/>
                <a:sym typeface="Epilogue"/>
              </a:rPr>
              <a:t>Example:</a:t>
            </a:r>
            <a:endParaRPr b="1" sz="1600">
              <a:solidFill>
                <a:schemeClr val="lt1"/>
              </a:solidFill>
              <a:latin typeface="Epilogue"/>
              <a:ea typeface="Epilogue"/>
              <a:cs typeface="Epilogue"/>
              <a:sym typeface="Epilogue"/>
            </a:endParaRPr>
          </a:p>
          <a:p>
            <a:pPr indent="0" lvl="0" marL="0" marR="0" rtl="0" algn="l">
              <a:lnSpc>
                <a:spcPct val="100000"/>
              </a:lnSpc>
              <a:spcBef>
                <a:spcPts val="0"/>
              </a:spcBef>
              <a:spcAft>
                <a:spcPts val="0"/>
              </a:spcAft>
              <a:buNone/>
            </a:pPr>
            <a:r>
              <a:rPr lang="en" sz="1600">
                <a:solidFill>
                  <a:schemeClr val="lt1"/>
                </a:solidFill>
                <a:latin typeface="Epilogue"/>
                <a:ea typeface="Epilogue"/>
                <a:cs typeface="Epilogue"/>
                <a:sym typeface="Epilogue"/>
              </a:rPr>
              <a:t>Digital navigators at Hamden Public Library helped build self-confidence through </a:t>
            </a:r>
            <a:endParaRPr sz="1600">
              <a:solidFill>
                <a:schemeClr val="lt1"/>
              </a:solidFill>
              <a:latin typeface="Epilogue"/>
              <a:ea typeface="Epilogue"/>
              <a:cs typeface="Epilogue"/>
              <a:sym typeface="Epilogue"/>
            </a:endParaRPr>
          </a:p>
          <a:p>
            <a:pPr indent="0" lvl="0" marL="0" marR="0" rtl="0" algn="l">
              <a:lnSpc>
                <a:spcPct val="100000"/>
              </a:lnSpc>
              <a:spcBef>
                <a:spcPts val="0"/>
              </a:spcBef>
              <a:spcAft>
                <a:spcPts val="0"/>
              </a:spcAft>
              <a:buNone/>
            </a:pPr>
            <a:r>
              <a:rPr lang="en" sz="1600">
                <a:solidFill>
                  <a:schemeClr val="lt1"/>
                </a:solidFill>
                <a:latin typeface="Epilogue"/>
                <a:ea typeface="Epilogue"/>
                <a:cs typeface="Epilogue"/>
                <a:sym typeface="Epilogue"/>
              </a:rPr>
              <a:t>social-emotional technology learning:</a:t>
            </a:r>
            <a:endParaRPr sz="1600">
              <a:solidFill>
                <a:schemeClr val="lt1"/>
              </a:solidFill>
              <a:latin typeface="Epilogue"/>
              <a:ea typeface="Epilogue"/>
              <a:cs typeface="Epilogue"/>
              <a:sym typeface="Epilogue"/>
            </a:endParaRPr>
          </a:p>
        </p:txBody>
      </p:sp>
      <p:sp>
        <p:nvSpPr>
          <p:cNvPr id="457" name="Google Shape;457;p43"/>
          <p:cNvSpPr txBox="1"/>
          <p:nvPr/>
        </p:nvSpPr>
        <p:spPr>
          <a:xfrm>
            <a:off x="6732750" y="3136275"/>
            <a:ext cx="2001300" cy="184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600">
                <a:solidFill>
                  <a:schemeClr val="accent5"/>
                </a:solidFill>
                <a:latin typeface="Epilogue"/>
                <a:ea typeface="Epilogue"/>
                <a:cs typeface="Epilogue"/>
                <a:sym typeface="Epilogue"/>
              </a:rPr>
              <a:t>“I know I can count on the digital </a:t>
            </a:r>
            <a:r>
              <a:rPr lang="en" sz="1600">
                <a:solidFill>
                  <a:schemeClr val="accent5"/>
                </a:solidFill>
                <a:latin typeface="Epilogue"/>
                <a:ea typeface="Epilogue"/>
                <a:cs typeface="Epilogue"/>
                <a:sym typeface="Epilogue"/>
              </a:rPr>
              <a:t>n</a:t>
            </a:r>
            <a:r>
              <a:rPr lang="en" sz="1600">
                <a:solidFill>
                  <a:schemeClr val="accent5"/>
                </a:solidFill>
                <a:latin typeface="Epilogue"/>
                <a:ea typeface="Epilogue"/>
                <a:cs typeface="Epilogue"/>
                <a:sym typeface="Epilogue"/>
              </a:rPr>
              <a:t>avigators, they gave me confidence in myself.”</a:t>
            </a:r>
            <a:endParaRPr sz="1600">
              <a:solidFill>
                <a:schemeClr val="accent5"/>
              </a:solidFill>
              <a:latin typeface="Epilogue"/>
              <a:ea typeface="Epilogue"/>
              <a:cs typeface="Epilogue"/>
              <a:sym typeface="Epilogue"/>
            </a:endParaRPr>
          </a:p>
        </p:txBody>
      </p:sp>
      <p:sp>
        <p:nvSpPr>
          <p:cNvPr id="458" name="Google Shape;458;p43"/>
          <p:cNvSpPr/>
          <p:nvPr/>
        </p:nvSpPr>
        <p:spPr>
          <a:xfrm>
            <a:off x="4583033" y="1863296"/>
            <a:ext cx="1329002" cy="54861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pic>
        <p:nvPicPr>
          <p:cNvPr id="459" name="Google Shape;459;p43"/>
          <p:cNvPicPr preferRelativeResize="0"/>
          <p:nvPr/>
        </p:nvPicPr>
        <p:blipFill>
          <a:blip r:embed="rId3">
            <a:alphaModFix/>
          </a:blip>
          <a:stretch>
            <a:fillRect/>
          </a:stretch>
        </p:blipFill>
        <p:spPr>
          <a:xfrm>
            <a:off x="4579071" y="1870279"/>
            <a:ext cx="1336800" cy="534600"/>
          </a:xfrm>
          <a:prstGeom prst="roundRect">
            <a:avLst>
              <a:gd fmla="val 15852" name="adj"/>
            </a:avLst>
          </a:prstGeom>
          <a:noFill/>
          <a:ln>
            <a:noFill/>
          </a:ln>
        </p:spPr>
      </p:pic>
      <p:pic>
        <p:nvPicPr>
          <p:cNvPr id="460" name="Google Shape;460;p43"/>
          <p:cNvPicPr preferRelativeResize="0"/>
          <p:nvPr/>
        </p:nvPicPr>
        <p:blipFill rotWithShape="1">
          <a:blip r:embed="rId4">
            <a:alphaModFix/>
          </a:blip>
          <a:srcRect b="0" l="5658" r="11868" t="0"/>
          <a:stretch/>
        </p:blipFill>
        <p:spPr>
          <a:xfrm>
            <a:off x="7562750" y="2404877"/>
            <a:ext cx="901800" cy="692700"/>
          </a:xfrm>
          <a:prstGeom prst="roundRect">
            <a:avLst>
              <a:gd fmla="val 16667" name="adj"/>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4"/>
          <p:cNvSpPr/>
          <p:nvPr/>
        </p:nvSpPr>
        <p:spPr>
          <a:xfrm flipH="1" rot="10800000">
            <a:off x="4595050" y="319225"/>
            <a:ext cx="4094100" cy="3990900"/>
          </a:xfrm>
          <a:prstGeom prst="round2DiagRect">
            <a:avLst>
              <a:gd fmla="val 16667" name="adj1"/>
              <a:gd fmla="val 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4"/>
          <p:cNvSpPr txBox="1"/>
          <p:nvPr/>
        </p:nvSpPr>
        <p:spPr>
          <a:xfrm>
            <a:off x="4750700" y="493325"/>
            <a:ext cx="3795300" cy="36819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 sz="1600">
                <a:solidFill>
                  <a:schemeClr val="accent5"/>
                </a:solidFill>
                <a:latin typeface="Outfit"/>
                <a:ea typeface="Outfit"/>
                <a:cs typeface="Outfit"/>
                <a:sym typeface="Outfit"/>
              </a:rPr>
              <a:t>“I was a little bit apprehensive,” said Ronnie, “I had my schooling and work history, but I knew I needed to upgrade my computer skills. The Digital Inclusion program and Digital Navigators gave me the confidence to learn these new skills. I needed some direction and guidance and a formatted plan for my study. I didn’t know all the aspects of these new digital applications and tools.” </a:t>
            </a:r>
            <a:endParaRPr sz="1600">
              <a:solidFill>
                <a:schemeClr val="accent5"/>
              </a:solidFill>
              <a:latin typeface="Outfit"/>
              <a:ea typeface="Outfit"/>
              <a:cs typeface="Outfit"/>
              <a:sym typeface="Outfit"/>
            </a:endParaRPr>
          </a:p>
        </p:txBody>
      </p:sp>
      <p:sp>
        <p:nvSpPr>
          <p:cNvPr id="467" name="Google Shape;467;p44"/>
          <p:cNvSpPr txBox="1"/>
          <p:nvPr>
            <p:ph type="title"/>
          </p:nvPr>
        </p:nvSpPr>
        <p:spPr>
          <a:xfrm>
            <a:off x="311700" y="445025"/>
            <a:ext cx="32901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Vantage’s digital inclusion program supported Ronnie’s journey towards learning digital skills.</a:t>
            </a:r>
            <a:endParaRPr sz="3200"/>
          </a:p>
        </p:txBody>
      </p:sp>
      <p:pic>
        <p:nvPicPr>
          <p:cNvPr id="468" name="Google Shape;468;p44"/>
          <p:cNvPicPr preferRelativeResize="0"/>
          <p:nvPr/>
        </p:nvPicPr>
        <p:blipFill>
          <a:blip r:embed="rId3">
            <a:alphaModFix/>
          </a:blip>
          <a:stretch>
            <a:fillRect/>
          </a:stretch>
        </p:blipFill>
        <p:spPr>
          <a:xfrm>
            <a:off x="7305825" y="3396468"/>
            <a:ext cx="1240200" cy="1403100"/>
          </a:xfrm>
          <a:prstGeom prst="roundRect">
            <a:avLst>
              <a:gd fmla="val 16667" name="adj"/>
            </a:avLst>
          </a:prstGeom>
          <a:noFill/>
          <a:ln>
            <a:noFill/>
          </a:ln>
          <a:effectLst>
            <a:outerShdw blurRad="57150" rotWithShape="0" algn="bl" dir="5400000" dist="19050">
              <a:srgbClr val="000000">
                <a:alpha val="50000"/>
              </a:srgbClr>
            </a:outerShdw>
          </a:effectLst>
        </p:spPr>
      </p:pic>
      <p:pic>
        <p:nvPicPr>
          <p:cNvPr id="469" name="Google Shape;469;p44"/>
          <p:cNvPicPr preferRelativeResize="0"/>
          <p:nvPr/>
        </p:nvPicPr>
        <p:blipFill>
          <a:blip r:embed="rId4">
            <a:alphaModFix/>
          </a:blip>
          <a:stretch>
            <a:fillRect/>
          </a:stretch>
        </p:blipFill>
        <p:spPr>
          <a:xfrm>
            <a:off x="5521475" y="3992875"/>
            <a:ext cx="1697700" cy="7413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5"/>
          <p:cNvSpPr/>
          <p:nvPr/>
        </p:nvSpPr>
        <p:spPr>
          <a:xfrm flipH="1" rot="10800000">
            <a:off x="3419200" y="241300"/>
            <a:ext cx="3193800" cy="4357500"/>
          </a:xfrm>
          <a:prstGeom prst="round2DiagRect">
            <a:avLst>
              <a:gd fmla="val 16667" name="adj1"/>
              <a:gd fmla="val 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5"/>
          <p:cNvSpPr txBox="1"/>
          <p:nvPr/>
        </p:nvSpPr>
        <p:spPr>
          <a:xfrm>
            <a:off x="3501400" y="372875"/>
            <a:ext cx="3111600" cy="35688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 sz="1600">
                <a:solidFill>
                  <a:schemeClr val="accent5"/>
                </a:solidFill>
                <a:latin typeface="Epilogue"/>
                <a:ea typeface="Epilogue"/>
                <a:cs typeface="Epilogue"/>
                <a:sym typeface="Epilogue"/>
              </a:rPr>
              <a:t>“</a:t>
            </a:r>
            <a:r>
              <a:rPr lang="en" sz="1600">
                <a:solidFill>
                  <a:schemeClr val="accent5"/>
                </a:solidFill>
                <a:latin typeface="Epilogue"/>
                <a:ea typeface="Epilogue"/>
                <a:cs typeface="Epilogue"/>
                <a:sym typeface="Epilogue"/>
              </a:rPr>
              <a:t>We looked at the Tribal workers who are field workers and not at a computer all day.</a:t>
            </a:r>
            <a:r>
              <a:rPr lang="en" sz="1600">
                <a:solidFill>
                  <a:schemeClr val="accent5"/>
                </a:solidFill>
                <a:latin typeface="Epilogue"/>
                <a:ea typeface="Epilogue"/>
                <a:cs typeface="Epilogue"/>
                <a:sym typeface="Epilogue"/>
              </a:rPr>
              <a:t> </a:t>
            </a:r>
            <a:r>
              <a:rPr lang="en" sz="1600">
                <a:solidFill>
                  <a:schemeClr val="accent5"/>
                </a:solidFill>
                <a:latin typeface="Epilogue"/>
                <a:ea typeface="Epilogue"/>
                <a:cs typeface="Epilogue"/>
                <a:sym typeface="Epilogue"/>
              </a:rPr>
              <a:t>We picked five Tribal employees who were not computer literate and started our pilot program. We were able to purchase laptops and give them to the clients to learn. We are using Towa, our </a:t>
            </a:r>
            <a:endParaRPr sz="1600">
              <a:solidFill>
                <a:schemeClr val="accent5"/>
              </a:solidFill>
              <a:latin typeface="Epilogue"/>
              <a:ea typeface="Epilogue"/>
              <a:cs typeface="Epilogue"/>
              <a:sym typeface="Epilogue"/>
            </a:endParaRPr>
          </a:p>
          <a:p>
            <a:pPr indent="0" lvl="0" marL="0" rtl="0" algn="l">
              <a:lnSpc>
                <a:spcPct val="110000"/>
              </a:lnSpc>
              <a:spcBef>
                <a:spcPts val="0"/>
              </a:spcBef>
              <a:spcAft>
                <a:spcPts val="0"/>
              </a:spcAft>
              <a:buNone/>
            </a:pPr>
            <a:r>
              <a:rPr lang="en" sz="1600">
                <a:solidFill>
                  <a:schemeClr val="accent5"/>
                </a:solidFill>
                <a:latin typeface="Epilogue"/>
                <a:ea typeface="Epilogue"/>
                <a:cs typeface="Epilogue"/>
                <a:sym typeface="Epilogue"/>
              </a:rPr>
              <a:t>native language, to teach our clients.”</a:t>
            </a:r>
            <a:endParaRPr sz="1600">
              <a:solidFill>
                <a:schemeClr val="accent5"/>
              </a:solidFill>
              <a:latin typeface="Epilogue"/>
              <a:ea typeface="Epilogue"/>
              <a:cs typeface="Epilogue"/>
              <a:sym typeface="Epilogue"/>
            </a:endParaRPr>
          </a:p>
        </p:txBody>
      </p:sp>
      <p:sp>
        <p:nvSpPr>
          <p:cNvPr id="476" name="Google Shape;476;p45"/>
          <p:cNvSpPr txBox="1"/>
          <p:nvPr>
            <p:ph type="title"/>
          </p:nvPr>
        </p:nvSpPr>
        <p:spPr>
          <a:xfrm>
            <a:off x="311700" y="445025"/>
            <a:ext cx="2897400" cy="398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Jemez Pueblo Tribal Network digital navigators provide devices to members of the Tribe who may have never had a computer before.</a:t>
            </a:r>
            <a:endParaRPr sz="2600"/>
          </a:p>
        </p:txBody>
      </p:sp>
      <p:pic>
        <p:nvPicPr>
          <p:cNvPr id="477" name="Google Shape;477;p45"/>
          <p:cNvPicPr preferRelativeResize="0"/>
          <p:nvPr/>
        </p:nvPicPr>
        <p:blipFill rotWithShape="1">
          <a:blip r:embed="rId3">
            <a:alphaModFix/>
          </a:blip>
          <a:srcRect b="18401" l="0" r="0" t="19537"/>
          <a:stretch/>
        </p:blipFill>
        <p:spPr>
          <a:xfrm>
            <a:off x="6783050" y="2143741"/>
            <a:ext cx="2172600" cy="1797900"/>
          </a:xfrm>
          <a:prstGeom prst="roundRect">
            <a:avLst>
              <a:gd fmla="val 16667" name="adj"/>
            </a:avLst>
          </a:prstGeom>
          <a:noFill/>
          <a:ln>
            <a:noFill/>
          </a:ln>
          <a:effectLst>
            <a:outerShdw blurRad="57150" rotWithShape="0" algn="bl" dir="5400000" dist="19050">
              <a:srgbClr val="000000">
                <a:alpha val="50000"/>
              </a:srgbClr>
            </a:outerShdw>
          </a:effectLst>
        </p:spPr>
      </p:pic>
      <p:pic>
        <p:nvPicPr>
          <p:cNvPr id="478" name="Google Shape;478;p45"/>
          <p:cNvPicPr preferRelativeResize="0"/>
          <p:nvPr/>
        </p:nvPicPr>
        <p:blipFill rotWithShape="1">
          <a:blip r:embed="rId4">
            <a:alphaModFix/>
          </a:blip>
          <a:srcRect b="15432" l="10730" r="0" t="28555"/>
          <a:stretch/>
        </p:blipFill>
        <p:spPr>
          <a:xfrm>
            <a:off x="6794887" y="241300"/>
            <a:ext cx="2148900" cy="1797900"/>
          </a:xfrm>
          <a:prstGeom prst="roundRect">
            <a:avLst>
              <a:gd fmla="val 16667" name="adj"/>
            </a:avLst>
          </a:prstGeom>
          <a:noFill/>
          <a:ln>
            <a:noFill/>
          </a:ln>
          <a:effectLst>
            <a:outerShdw blurRad="57150" rotWithShape="0" algn="bl" dir="5400000" dist="19050">
              <a:srgbClr val="000000">
                <a:alpha val="50000"/>
              </a:srgbClr>
            </a:outerShdw>
          </a:effectLst>
        </p:spPr>
      </p:pic>
      <p:pic>
        <p:nvPicPr>
          <p:cNvPr id="479" name="Google Shape;479;p45"/>
          <p:cNvPicPr preferRelativeResize="0"/>
          <p:nvPr/>
        </p:nvPicPr>
        <p:blipFill>
          <a:blip r:embed="rId5">
            <a:alphaModFix/>
          </a:blip>
          <a:stretch>
            <a:fillRect/>
          </a:stretch>
        </p:blipFill>
        <p:spPr>
          <a:xfrm>
            <a:off x="5023650" y="3840475"/>
            <a:ext cx="1389900" cy="10758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p:nvPr/>
        </p:nvSpPr>
        <p:spPr>
          <a:xfrm>
            <a:off x="2447500" y="4091325"/>
            <a:ext cx="6696600" cy="1052100"/>
          </a:xfrm>
          <a:prstGeom prst="rect">
            <a:avLst/>
          </a:prstGeom>
          <a:solidFill>
            <a:srgbClr val="201C50"/>
          </a:solidFill>
          <a:ln cap="flat" cmpd="sng" w="9525">
            <a:solidFill>
              <a:srgbClr val="201C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0"/>
          <p:cNvSpPr txBox="1"/>
          <p:nvPr>
            <p:ph type="title"/>
          </p:nvPr>
        </p:nvSpPr>
        <p:spPr>
          <a:xfrm>
            <a:off x="311700" y="445025"/>
            <a:ext cx="3611400" cy="7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Digital Equity </a:t>
            </a:r>
            <a:endParaRPr sz="4000"/>
          </a:p>
          <a:p>
            <a:pPr indent="0" lvl="0" marL="0" rtl="0" algn="l">
              <a:spcBef>
                <a:spcPts val="0"/>
              </a:spcBef>
              <a:spcAft>
                <a:spcPts val="0"/>
              </a:spcAft>
              <a:buNone/>
            </a:pPr>
            <a:r>
              <a:t/>
            </a:r>
            <a:endParaRPr sz="4000"/>
          </a:p>
        </p:txBody>
      </p:sp>
      <p:sp>
        <p:nvSpPr>
          <p:cNvPr id="72" name="Google Shape;72;p10"/>
          <p:cNvSpPr txBox="1"/>
          <p:nvPr>
            <p:ph idx="1" type="body"/>
          </p:nvPr>
        </p:nvSpPr>
        <p:spPr>
          <a:xfrm>
            <a:off x="381000" y="1245875"/>
            <a:ext cx="3944100" cy="29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condition in which all individuals and communities have the information technology capacity needed for full participation in our society, democracy and economy. </a:t>
            </a:r>
            <a:endParaRPr/>
          </a:p>
          <a:p>
            <a:pPr indent="0" lvl="0" marL="0" rtl="0" algn="l">
              <a:spcBef>
                <a:spcPts val="1200"/>
              </a:spcBef>
              <a:spcAft>
                <a:spcPts val="1200"/>
              </a:spcAft>
              <a:buNone/>
            </a:pPr>
            <a:r>
              <a:t/>
            </a:r>
            <a:endParaRPr/>
          </a:p>
        </p:txBody>
      </p:sp>
      <p:sp>
        <p:nvSpPr>
          <p:cNvPr id="73" name="Google Shape;73;p10"/>
          <p:cNvSpPr txBox="1"/>
          <p:nvPr>
            <p:ph type="title"/>
          </p:nvPr>
        </p:nvSpPr>
        <p:spPr>
          <a:xfrm>
            <a:off x="4767125" y="445025"/>
            <a:ext cx="3979200" cy="7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Digital Inclusion </a:t>
            </a:r>
            <a:endParaRPr sz="4000"/>
          </a:p>
          <a:p>
            <a:pPr indent="0" lvl="0" marL="0" rtl="0" algn="l">
              <a:spcBef>
                <a:spcPts val="0"/>
              </a:spcBef>
              <a:spcAft>
                <a:spcPts val="0"/>
              </a:spcAft>
              <a:buNone/>
            </a:pPr>
            <a:r>
              <a:t/>
            </a:r>
            <a:endParaRPr sz="4000"/>
          </a:p>
        </p:txBody>
      </p:sp>
      <p:sp>
        <p:nvSpPr>
          <p:cNvPr id="74" name="Google Shape;74;p10"/>
          <p:cNvSpPr txBox="1"/>
          <p:nvPr>
            <p:ph idx="1" type="body"/>
          </p:nvPr>
        </p:nvSpPr>
        <p:spPr>
          <a:xfrm>
            <a:off x="4848925" y="1245875"/>
            <a:ext cx="3979200" cy="2915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 activities necessary to ensure that all individuals and communities, including the most disadvantaged, have access to and use of Information and Communication Technologies</a:t>
            </a:r>
            <a:endParaRPr/>
          </a:p>
        </p:txBody>
      </p:sp>
      <p:pic>
        <p:nvPicPr>
          <p:cNvPr id="75" name="Google Shape;75;p10"/>
          <p:cNvPicPr preferRelativeResize="0"/>
          <p:nvPr/>
        </p:nvPicPr>
        <p:blipFill rotWithShape="1">
          <a:blip r:embed="rId3">
            <a:alphaModFix/>
          </a:blip>
          <a:srcRect b="26155" l="0" r="0" t="26160"/>
          <a:stretch/>
        </p:blipFill>
        <p:spPr>
          <a:xfrm>
            <a:off x="2846500" y="3303750"/>
            <a:ext cx="3451000" cy="16455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6"/>
          <p:cNvSpPr txBox="1"/>
          <p:nvPr>
            <p:ph type="title"/>
          </p:nvPr>
        </p:nvSpPr>
        <p:spPr>
          <a:xfrm>
            <a:off x="311700" y="445025"/>
            <a:ext cx="3179100" cy="398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400"/>
              <a:t>Computer Reach provided devices and training to a non-profit, volunteer fire department to build trust and support public safety across an entire </a:t>
            </a:r>
            <a:r>
              <a:rPr lang="en" sz="2400"/>
              <a:t>community</a:t>
            </a:r>
            <a:r>
              <a:rPr lang="en" sz="2400"/>
              <a:t>.</a:t>
            </a:r>
            <a:endParaRPr sz="2400"/>
          </a:p>
        </p:txBody>
      </p:sp>
      <p:sp>
        <p:nvSpPr>
          <p:cNvPr id="485" name="Google Shape;485;p46"/>
          <p:cNvSpPr/>
          <p:nvPr/>
        </p:nvSpPr>
        <p:spPr>
          <a:xfrm flipH="1" rot="10800000">
            <a:off x="3798500" y="417000"/>
            <a:ext cx="4908900" cy="3948300"/>
          </a:xfrm>
          <a:prstGeom prst="round2DiagRect">
            <a:avLst>
              <a:gd fmla="val 16667" name="adj1"/>
              <a:gd fmla="val 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6"/>
          <p:cNvSpPr txBox="1"/>
          <p:nvPr/>
        </p:nvSpPr>
        <p:spPr>
          <a:xfrm>
            <a:off x="3903350" y="502972"/>
            <a:ext cx="4699200" cy="30822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 sz="2000">
                <a:solidFill>
                  <a:schemeClr val="accent5"/>
                </a:solidFill>
                <a:latin typeface="Epilogue"/>
                <a:ea typeface="Epilogue"/>
                <a:cs typeface="Epilogue"/>
                <a:sym typeface="Epilogue"/>
              </a:rPr>
              <a:t>“With access to critical devices and comprehensive digital skills training, the project has helped us significantly improve our life-saving emergency services and enhanced our response capabilities to fire protection and other critical situations.” </a:t>
            </a:r>
            <a:endParaRPr sz="2000">
              <a:solidFill>
                <a:schemeClr val="accent5"/>
              </a:solidFill>
              <a:latin typeface="Epilogue"/>
              <a:ea typeface="Epilogue"/>
              <a:cs typeface="Epilogue"/>
              <a:sym typeface="Epilogue"/>
            </a:endParaRPr>
          </a:p>
          <a:p>
            <a:pPr indent="0" lvl="0" marL="0" rtl="0" algn="l">
              <a:lnSpc>
                <a:spcPct val="110000"/>
              </a:lnSpc>
              <a:spcBef>
                <a:spcPts val="0"/>
              </a:spcBef>
              <a:spcAft>
                <a:spcPts val="0"/>
              </a:spcAft>
              <a:buNone/>
            </a:pPr>
            <a:r>
              <a:rPr lang="en" sz="2000">
                <a:solidFill>
                  <a:schemeClr val="accent5"/>
                </a:solidFill>
                <a:latin typeface="Epilogue"/>
                <a:ea typeface="Epilogue"/>
                <a:cs typeface="Epilogue"/>
                <a:sym typeface="Epilogue"/>
              </a:rPr>
              <a:t>Dave Lambert, Chief</a:t>
            </a:r>
            <a:endParaRPr sz="2000">
              <a:solidFill>
                <a:schemeClr val="accent5"/>
              </a:solidFill>
              <a:latin typeface="Epilogue"/>
              <a:ea typeface="Epilogue"/>
              <a:cs typeface="Epilogue"/>
              <a:sym typeface="Epilogue"/>
            </a:endParaRPr>
          </a:p>
          <a:p>
            <a:pPr indent="0" lvl="0" marL="0" rtl="0" algn="l">
              <a:lnSpc>
                <a:spcPct val="110000"/>
              </a:lnSpc>
              <a:spcBef>
                <a:spcPts val="0"/>
              </a:spcBef>
              <a:spcAft>
                <a:spcPts val="0"/>
              </a:spcAft>
              <a:buNone/>
            </a:pPr>
            <a:r>
              <a:rPr lang="en" sz="2000">
                <a:solidFill>
                  <a:schemeClr val="accent5"/>
                </a:solidFill>
                <a:latin typeface="Epilogue"/>
                <a:ea typeface="Epilogue"/>
                <a:cs typeface="Epilogue"/>
                <a:sym typeface="Epilogue"/>
              </a:rPr>
              <a:t>Cokeburg Volunteer Fire Co.</a:t>
            </a:r>
            <a:endParaRPr sz="2000">
              <a:solidFill>
                <a:schemeClr val="accent5"/>
              </a:solidFill>
              <a:latin typeface="Epilogue"/>
              <a:ea typeface="Epilogue"/>
              <a:cs typeface="Epilogue"/>
              <a:sym typeface="Epilogue"/>
            </a:endParaRPr>
          </a:p>
        </p:txBody>
      </p:sp>
      <p:grpSp>
        <p:nvGrpSpPr>
          <p:cNvPr id="487" name="Google Shape;487;p46"/>
          <p:cNvGrpSpPr/>
          <p:nvPr/>
        </p:nvGrpSpPr>
        <p:grpSpPr>
          <a:xfrm>
            <a:off x="5630121" y="4097449"/>
            <a:ext cx="2972420" cy="674817"/>
            <a:chOff x="4131013" y="3680200"/>
            <a:chExt cx="4337400" cy="1052100"/>
          </a:xfrm>
        </p:grpSpPr>
        <p:sp>
          <p:nvSpPr>
            <p:cNvPr id="488" name="Google Shape;488;p46"/>
            <p:cNvSpPr/>
            <p:nvPr/>
          </p:nvSpPr>
          <p:spPr>
            <a:xfrm>
              <a:off x="4131013" y="3680200"/>
              <a:ext cx="4337400" cy="1052100"/>
            </a:xfrm>
            <a:prstGeom prst="roundRect">
              <a:avLst>
                <a:gd fmla="val 16667" name="adj"/>
              </a:avLst>
            </a:prstGeom>
            <a:solidFill>
              <a:srgbClr val="FFFFFF"/>
            </a:solidFill>
            <a:ln cap="flat" cmpd="sng" w="9525">
              <a:solidFill>
                <a:srgbClr val="22222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9" name="Google Shape;489;p46"/>
            <p:cNvPicPr preferRelativeResize="0"/>
            <p:nvPr/>
          </p:nvPicPr>
          <p:blipFill>
            <a:blip r:embed="rId3">
              <a:alphaModFix/>
            </a:blip>
            <a:stretch>
              <a:fillRect/>
            </a:stretch>
          </p:blipFill>
          <p:spPr>
            <a:xfrm>
              <a:off x="4196175" y="3764726"/>
              <a:ext cx="4207070" cy="883050"/>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Resources at </a:t>
            </a:r>
            <a:r>
              <a:rPr lang="en" sz="3200" u="sng"/>
              <a:t>digitalinclusion.org/dn</a:t>
            </a:r>
            <a:endParaRPr sz="3200" u="sng"/>
          </a:p>
        </p:txBody>
      </p:sp>
      <p:sp>
        <p:nvSpPr>
          <p:cNvPr id="495" name="Google Shape;495;p47"/>
          <p:cNvSpPr txBox="1"/>
          <p:nvPr/>
        </p:nvSpPr>
        <p:spPr>
          <a:xfrm>
            <a:off x="145375" y="2287350"/>
            <a:ext cx="156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400">
              <a:latin typeface="Roboto"/>
              <a:ea typeface="Roboto"/>
              <a:cs typeface="Roboto"/>
              <a:sym typeface="Roboto"/>
            </a:endParaRPr>
          </a:p>
        </p:txBody>
      </p:sp>
      <p:sp>
        <p:nvSpPr>
          <p:cNvPr id="496" name="Google Shape;496;p47"/>
          <p:cNvSpPr txBox="1"/>
          <p:nvPr/>
        </p:nvSpPr>
        <p:spPr>
          <a:xfrm>
            <a:off x="365925" y="1267350"/>
            <a:ext cx="2852100" cy="25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lt1"/>
                </a:solidFill>
                <a:latin typeface="Epilogue"/>
                <a:ea typeface="Epilogue"/>
                <a:cs typeface="Epilogue"/>
                <a:sym typeface="Epilogue"/>
              </a:rPr>
              <a:t>Materials such as:</a:t>
            </a:r>
            <a:endParaRPr sz="1800">
              <a:solidFill>
                <a:schemeClr val="lt1"/>
              </a:solidFill>
              <a:latin typeface="Epilogue"/>
              <a:ea typeface="Epilogue"/>
              <a:cs typeface="Epilogue"/>
              <a:sym typeface="Epilogue"/>
            </a:endParaRPr>
          </a:p>
          <a:p>
            <a:pPr indent="-342900" lvl="0" marL="457200" rtl="0" algn="l">
              <a:lnSpc>
                <a:spcPct val="115000"/>
              </a:lnSpc>
              <a:spcBef>
                <a:spcPts val="1200"/>
              </a:spcBef>
              <a:spcAft>
                <a:spcPts val="0"/>
              </a:spcAft>
              <a:buClr>
                <a:schemeClr val="lt1"/>
              </a:buClr>
              <a:buSzPts val="1800"/>
              <a:buFont typeface="Epilogue"/>
              <a:buChar char="●"/>
            </a:pPr>
            <a:r>
              <a:rPr lang="en" sz="1800">
                <a:solidFill>
                  <a:schemeClr val="lt1"/>
                </a:solidFill>
                <a:latin typeface="Epilogue"/>
                <a:ea typeface="Epilogue"/>
                <a:cs typeface="Epilogue"/>
                <a:sym typeface="Epilogue"/>
              </a:rPr>
              <a:t>Job description</a:t>
            </a:r>
            <a:endParaRPr sz="1800">
              <a:solidFill>
                <a:schemeClr val="lt1"/>
              </a:solidFill>
              <a:latin typeface="Epilogue"/>
              <a:ea typeface="Epilogue"/>
              <a:cs typeface="Epilogue"/>
              <a:sym typeface="Epilogue"/>
            </a:endParaRPr>
          </a:p>
          <a:p>
            <a:pPr indent="-342900" lvl="0" marL="457200" rtl="0" algn="l">
              <a:lnSpc>
                <a:spcPct val="115000"/>
              </a:lnSpc>
              <a:spcBef>
                <a:spcPts val="0"/>
              </a:spcBef>
              <a:spcAft>
                <a:spcPts val="0"/>
              </a:spcAft>
              <a:buClr>
                <a:schemeClr val="lt1"/>
              </a:buClr>
              <a:buSzPts val="1800"/>
              <a:buFont typeface="Epilogue"/>
              <a:buChar char="●"/>
            </a:pPr>
            <a:r>
              <a:rPr lang="en" sz="1800">
                <a:solidFill>
                  <a:schemeClr val="lt1"/>
                </a:solidFill>
                <a:latin typeface="Epilogue"/>
                <a:ea typeface="Epilogue"/>
                <a:cs typeface="Epilogue"/>
                <a:sym typeface="Epilogue"/>
              </a:rPr>
              <a:t>Intake form</a:t>
            </a:r>
            <a:endParaRPr sz="1800">
              <a:solidFill>
                <a:schemeClr val="lt1"/>
              </a:solidFill>
              <a:latin typeface="Epilogue"/>
              <a:ea typeface="Epilogue"/>
              <a:cs typeface="Epilogue"/>
              <a:sym typeface="Epilogue"/>
            </a:endParaRPr>
          </a:p>
          <a:p>
            <a:pPr indent="-342900" lvl="0" marL="457200" rtl="0" algn="l">
              <a:lnSpc>
                <a:spcPct val="115000"/>
              </a:lnSpc>
              <a:spcBef>
                <a:spcPts val="0"/>
              </a:spcBef>
              <a:spcAft>
                <a:spcPts val="0"/>
              </a:spcAft>
              <a:buClr>
                <a:schemeClr val="lt1"/>
              </a:buClr>
              <a:buSzPts val="1800"/>
              <a:buFont typeface="Epilogue"/>
              <a:buChar char="●"/>
            </a:pPr>
            <a:r>
              <a:rPr lang="en" sz="1800">
                <a:solidFill>
                  <a:schemeClr val="lt1"/>
                </a:solidFill>
                <a:latin typeface="Epilogue"/>
                <a:ea typeface="Epilogue"/>
                <a:cs typeface="Epilogue"/>
                <a:sym typeface="Epilogue"/>
              </a:rPr>
              <a:t>Skills assessment</a:t>
            </a:r>
            <a:endParaRPr sz="1800">
              <a:solidFill>
                <a:schemeClr val="lt1"/>
              </a:solidFill>
              <a:latin typeface="Epilogue"/>
              <a:ea typeface="Epilogue"/>
              <a:cs typeface="Epilogue"/>
              <a:sym typeface="Epilogue"/>
            </a:endParaRPr>
          </a:p>
          <a:p>
            <a:pPr indent="-342900" lvl="0" marL="457200" rtl="0" algn="l">
              <a:lnSpc>
                <a:spcPct val="115000"/>
              </a:lnSpc>
              <a:spcBef>
                <a:spcPts val="0"/>
              </a:spcBef>
              <a:spcAft>
                <a:spcPts val="0"/>
              </a:spcAft>
              <a:buClr>
                <a:schemeClr val="lt1"/>
              </a:buClr>
              <a:buSzPts val="1800"/>
              <a:buFont typeface="Epilogue"/>
              <a:buChar char="●"/>
            </a:pPr>
            <a:r>
              <a:rPr lang="en" sz="1800">
                <a:solidFill>
                  <a:schemeClr val="lt1"/>
                </a:solidFill>
                <a:latin typeface="Epilogue"/>
                <a:ea typeface="Epilogue"/>
                <a:cs typeface="Epilogue"/>
                <a:sym typeface="Epilogue"/>
              </a:rPr>
              <a:t>One-pagers</a:t>
            </a:r>
            <a:endParaRPr sz="1800">
              <a:solidFill>
                <a:schemeClr val="lt1"/>
              </a:solidFill>
              <a:latin typeface="Epilogue"/>
              <a:ea typeface="Epilogue"/>
              <a:cs typeface="Epilogue"/>
              <a:sym typeface="Epilogue"/>
            </a:endParaRPr>
          </a:p>
          <a:p>
            <a:pPr indent="-342900" lvl="0" marL="457200" rtl="0" algn="l">
              <a:lnSpc>
                <a:spcPct val="115000"/>
              </a:lnSpc>
              <a:spcBef>
                <a:spcPts val="0"/>
              </a:spcBef>
              <a:spcAft>
                <a:spcPts val="0"/>
              </a:spcAft>
              <a:buClr>
                <a:schemeClr val="lt1"/>
              </a:buClr>
              <a:buSzPts val="1800"/>
              <a:buFont typeface="Epilogue"/>
              <a:buChar char="●"/>
            </a:pPr>
            <a:r>
              <a:rPr lang="en" sz="1800">
                <a:solidFill>
                  <a:schemeClr val="lt1"/>
                </a:solidFill>
                <a:latin typeface="Epilogue"/>
                <a:ea typeface="Epilogue"/>
                <a:cs typeface="Epilogue"/>
                <a:sym typeface="Epilogue"/>
              </a:rPr>
              <a:t>Process explainer</a:t>
            </a:r>
            <a:endParaRPr sz="1800">
              <a:solidFill>
                <a:schemeClr val="lt1"/>
              </a:solidFill>
              <a:latin typeface="Epilogue"/>
              <a:ea typeface="Epilogue"/>
              <a:cs typeface="Epilogue"/>
              <a:sym typeface="Epilogue"/>
            </a:endParaRPr>
          </a:p>
          <a:p>
            <a:pPr indent="-342900" lvl="0" marL="457200" rtl="0" algn="l">
              <a:lnSpc>
                <a:spcPct val="115000"/>
              </a:lnSpc>
              <a:spcBef>
                <a:spcPts val="0"/>
              </a:spcBef>
              <a:spcAft>
                <a:spcPts val="0"/>
              </a:spcAft>
              <a:buClr>
                <a:schemeClr val="lt1"/>
              </a:buClr>
              <a:buSzPts val="1800"/>
              <a:buFont typeface="Epilogue"/>
              <a:buChar char="●"/>
            </a:pPr>
            <a:r>
              <a:rPr lang="en" sz="1800">
                <a:solidFill>
                  <a:schemeClr val="lt1"/>
                </a:solidFill>
                <a:latin typeface="Epilogue"/>
                <a:ea typeface="Epilogue"/>
                <a:cs typeface="Epilogue"/>
                <a:sym typeface="Epilogue"/>
              </a:rPr>
              <a:t>Webinars</a:t>
            </a:r>
            <a:endParaRPr sz="1800">
              <a:solidFill>
                <a:schemeClr val="lt1"/>
              </a:solidFill>
              <a:latin typeface="Epilogue"/>
              <a:ea typeface="Epilogue"/>
              <a:cs typeface="Epilogue"/>
              <a:sym typeface="Epilogue"/>
            </a:endParaRPr>
          </a:p>
        </p:txBody>
      </p:sp>
      <p:pic>
        <p:nvPicPr>
          <p:cNvPr id="497" name="Google Shape;497;p47"/>
          <p:cNvPicPr preferRelativeResize="0"/>
          <p:nvPr/>
        </p:nvPicPr>
        <p:blipFill>
          <a:blip r:embed="rId3">
            <a:alphaModFix/>
          </a:blip>
          <a:stretch>
            <a:fillRect/>
          </a:stretch>
        </p:blipFill>
        <p:spPr>
          <a:xfrm>
            <a:off x="3218025" y="1828798"/>
            <a:ext cx="3771297" cy="2527500"/>
          </a:xfrm>
          <a:prstGeom prst="rect">
            <a:avLst/>
          </a:prstGeom>
          <a:noFill/>
          <a:ln>
            <a:noFill/>
          </a:ln>
          <a:effectLst>
            <a:outerShdw blurRad="57150" rotWithShape="0" algn="bl" dir="5400000" dist="19050">
              <a:srgbClr val="000000">
                <a:alpha val="50000"/>
              </a:srgbClr>
            </a:outerShdw>
          </a:effectLst>
        </p:spPr>
      </p:pic>
      <p:pic>
        <p:nvPicPr>
          <p:cNvPr id="498" name="Google Shape;498;p47"/>
          <p:cNvPicPr preferRelativeResize="0"/>
          <p:nvPr/>
        </p:nvPicPr>
        <p:blipFill>
          <a:blip r:embed="rId4">
            <a:alphaModFix/>
          </a:blip>
          <a:stretch>
            <a:fillRect/>
          </a:stretch>
        </p:blipFill>
        <p:spPr>
          <a:xfrm>
            <a:off x="3218025" y="1828800"/>
            <a:ext cx="5068351" cy="2527501"/>
          </a:xfrm>
          <a:prstGeom prst="rect">
            <a:avLst/>
          </a:prstGeom>
          <a:noFill/>
          <a:ln>
            <a:noFill/>
          </a:ln>
          <a:effectLst>
            <a:outerShdw blurRad="57150" rotWithShape="0" algn="bl" dir="5400000" dist="19050">
              <a:srgbClr val="000000">
                <a:alpha val="50000"/>
              </a:srgbClr>
            </a:outerShdw>
          </a:effectLst>
        </p:spPr>
      </p:pic>
      <p:pic>
        <p:nvPicPr>
          <p:cNvPr id="499" name="Google Shape;499;p47"/>
          <p:cNvPicPr preferRelativeResize="0"/>
          <p:nvPr/>
        </p:nvPicPr>
        <p:blipFill>
          <a:blip r:embed="rId5">
            <a:alphaModFix/>
          </a:blip>
          <a:stretch>
            <a:fillRect/>
          </a:stretch>
        </p:blipFill>
        <p:spPr>
          <a:xfrm>
            <a:off x="6415353" y="2057400"/>
            <a:ext cx="2173949" cy="2805451"/>
          </a:xfrm>
          <a:prstGeom prst="rect">
            <a:avLst/>
          </a:prstGeom>
          <a:noFill/>
          <a:ln>
            <a:noFill/>
          </a:ln>
          <a:effectLst>
            <a:outerShdw blurRad="57150" rotWithShape="0" algn="bl" dir="5400000" dist="19050">
              <a:srgbClr val="000000">
                <a:alpha val="50000"/>
              </a:srgbClr>
            </a:outerShdw>
          </a:effectLst>
        </p:spPr>
      </p:pic>
      <p:pic>
        <p:nvPicPr>
          <p:cNvPr id="500" name="Google Shape;500;p47"/>
          <p:cNvPicPr preferRelativeResize="0"/>
          <p:nvPr/>
        </p:nvPicPr>
        <p:blipFill rotWithShape="1">
          <a:blip r:embed="rId6">
            <a:alphaModFix/>
          </a:blip>
          <a:srcRect b="1925" l="0" r="0" t="1810"/>
          <a:stretch/>
        </p:blipFill>
        <p:spPr>
          <a:xfrm>
            <a:off x="4339175" y="3325150"/>
            <a:ext cx="2263626" cy="125974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8"/>
          <p:cNvSpPr txBox="1"/>
          <p:nvPr>
            <p:ph type="title"/>
          </p:nvPr>
        </p:nvSpPr>
        <p:spPr>
          <a:xfrm>
            <a:off x="612450" y="526350"/>
            <a:ext cx="7919100" cy="409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r>
              <a:rPr lang="en"/>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1"/>
          <p:cNvSpPr txBox="1"/>
          <p:nvPr>
            <p:ph type="title"/>
          </p:nvPr>
        </p:nvSpPr>
        <p:spPr>
          <a:xfrm>
            <a:off x="311700" y="445025"/>
            <a:ext cx="4959300" cy="7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Elements of </a:t>
            </a:r>
            <a:endParaRPr sz="4000"/>
          </a:p>
          <a:p>
            <a:pPr indent="0" lvl="0" marL="0" rtl="0" algn="l">
              <a:spcBef>
                <a:spcPts val="0"/>
              </a:spcBef>
              <a:spcAft>
                <a:spcPts val="0"/>
              </a:spcAft>
              <a:buNone/>
            </a:pPr>
            <a:r>
              <a:rPr lang="en" sz="4000"/>
              <a:t>Digital Inclusion</a:t>
            </a:r>
            <a:endParaRPr sz="4000"/>
          </a:p>
        </p:txBody>
      </p:sp>
      <p:sp>
        <p:nvSpPr>
          <p:cNvPr id="81" name="Google Shape;81;p11"/>
          <p:cNvSpPr txBox="1"/>
          <p:nvPr>
            <p:ph idx="1" type="body"/>
          </p:nvPr>
        </p:nvSpPr>
        <p:spPr>
          <a:xfrm>
            <a:off x="311700" y="1871350"/>
            <a:ext cx="4959300" cy="291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Affordable high-speed internet</a:t>
            </a:r>
            <a:endParaRPr/>
          </a:p>
          <a:p>
            <a:pPr indent="-342900" lvl="0" marL="457200" rtl="0" algn="l">
              <a:spcBef>
                <a:spcPts val="1000"/>
              </a:spcBef>
              <a:spcAft>
                <a:spcPts val="0"/>
              </a:spcAft>
              <a:buSzPts val="1800"/>
              <a:buChar char="●"/>
            </a:pPr>
            <a:r>
              <a:rPr lang="en"/>
              <a:t>Affordable and appropriate devices</a:t>
            </a:r>
            <a:endParaRPr/>
          </a:p>
          <a:p>
            <a:pPr indent="-342900" lvl="0" marL="457200" rtl="0" algn="l">
              <a:spcBef>
                <a:spcPts val="1000"/>
              </a:spcBef>
              <a:spcAft>
                <a:spcPts val="0"/>
              </a:spcAft>
              <a:buSzPts val="1800"/>
              <a:buChar char="●"/>
            </a:pPr>
            <a:r>
              <a:rPr lang="en"/>
              <a:t>Access to digital skills training</a:t>
            </a:r>
            <a:endParaRPr/>
          </a:p>
          <a:p>
            <a:pPr indent="-342900" lvl="0" marL="457200" rtl="0" algn="l">
              <a:spcBef>
                <a:spcPts val="1000"/>
              </a:spcBef>
              <a:spcAft>
                <a:spcPts val="0"/>
              </a:spcAft>
              <a:buSzPts val="1800"/>
              <a:buChar char="●"/>
            </a:pPr>
            <a:r>
              <a:rPr lang="en"/>
              <a:t>Quality technical support </a:t>
            </a:r>
            <a:endParaRPr/>
          </a:p>
          <a:p>
            <a:pPr indent="-342900" lvl="0" marL="457200" rtl="0" algn="l">
              <a:spcBef>
                <a:spcPts val="1000"/>
              </a:spcBef>
              <a:spcAft>
                <a:spcPts val="1000"/>
              </a:spcAft>
              <a:buSzPts val="1800"/>
              <a:buChar char="●"/>
            </a:pPr>
            <a:r>
              <a:rPr lang="en"/>
              <a:t>Online content designed to enable self-sufficiency </a:t>
            </a:r>
            <a:endParaRPr/>
          </a:p>
        </p:txBody>
      </p:sp>
      <p:pic>
        <p:nvPicPr>
          <p:cNvPr id="82" name="Google Shape;82;p11"/>
          <p:cNvPicPr preferRelativeResize="0"/>
          <p:nvPr/>
        </p:nvPicPr>
        <p:blipFill rotWithShape="1">
          <a:blip r:embed="rId3">
            <a:alphaModFix/>
          </a:blip>
          <a:srcRect b="0" l="6110" r="6101" t="0"/>
          <a:stretch/>
        </p:blipFill>
        <p:spPr>
          <a:xfrm>
            <a:off x="5270925" y="205475"/>
            <a:ext cx="3665099" cy="4174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txBox="1"/>
          <p:nvPr>
            <p:ph type="title"/>
          </p:nvPr>
        </p:nvSpPr>
        <p:spPr>
          <a:xfrm>
            <a:off x="2906975" y="431575"/>
            <a:ext cx="584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0" lang="en">
                <a:solidFill>
                  <a:schemeClr val="accent2"/>
                </a:solidFill>
              </a:rPr>
              <a:t>Opportunity</a:t>
            </a:r>
            <a:endParaRPr b="0">
              <a:solidFill>
                <a:schemeClr val="accent2"/>
              </a:solidFill>
            </a:endParaRPr>
          </a:p>
          <a:p>
            <a:pPr indent="0" lvl="0" marL="0" rtl="0" algn="l">
              <a:spcBef>
                <a:spcPts val="0"/>
              </a:spcBef>
              <a:spcAft>
                <a:spcPts val="0"/>
              </a:spcAft>
              <a:buNone/>
            </a:pPr>
            <a:r>
              <a:rPr b="0" lang="en">
                <a:solidFill>
                  <a:schemeClr val="accent2"/>
                </a:solidFill>
              </a:rPr>
              <a:t>Access</a:t>
            </a:r>
            <a:endParaRPr b="0">
              <a:solidFill>
                <a:schemeClr val="accent2"/>
              </a:solidFill>
            </a:endParaRPr>
          </a:p>
          <a:p>
            <a:pPr indent="0" lvl="0" marL="0" rtl="0" algn="l">
              <a:spcBef>
                <a:spcPts val="0"/>
              </a:spcBef>
              <a:spcAft>
                <a:spcPts val="0"/>
              </a:spcAft>
              <a:buNone/>
            </a:pPr>
            <a:r>
              <a:rPr b="0" lang="en">
                <a:solidFill>
                  <a:schemeClr val="accent2"/>
                </a:solidFill>
              </a:rPr>
              <a:t>Use and Adoption</a:t>
            </a:r>
            <a:endParaRPr b="0">
              <a:solidFill>
                <a:schemeClr val="accent2"/>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matters is the work you’re doing in your community.</a:t>
            </a:r>
            <a:endParaRPr/>
          </a:p>
        </p:txBody>
      </p:sp>
      <p:sp>
        <p:nvSpPr>
          <p:cNvPr id="88" name="Google Shape;88;p12"/>
          <p:cNvSpPr txBox="1"/>
          <p:nvPr>
            <p:ph idx="2" type="title"/>
          </p:nvPr>
        </p:nvSpPr>
        <p:spPr>
          <a:xfrm>
            <a:off x="161975" y="431575"/>
            <a:ext cx="2099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words for the same ideas: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3"/>
          <p:cNvSpPr txBox="1"/>
          <p:nvPr>
            <p:ph type="title"/>
          </p:nvPr>
        </p:nvSpPr>
        <p:spPr>
          <a:xfrm>
            <a:off x="1190625" y="1428750"/>
            <a:ext cx="4912800" cy="588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D</a:t>
            </a:r>
            <a:r>
              <a:rPr lang="en"/>
              <a:t>igital Navigator?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311700" y="445025"/>
            <a:ext cx="8520600" cy="7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definition</a:t>
            </a:r>
            <a:endParaRPr sz="4000"/>
          </a:p>
        </p:txBody>
      </p:sp>
      <p:sp>
        <p:nvSpPr>
          <p:cNvPr id="99" name="Google Shape;99;p14"/>
          <p:cNvSpPr txBox="1"/>
          <p:nvPr>
            <p:ph idx="1" type="body"/>
          </p:nvPr>
        </p:nvSpPr>
        <p:spPr>
          <a:xfrm>
            <a:off x="381000" y="1245875"/>
            <a:ext cx="4191000" cy="29784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b="1" lang="en"/>
              <a:t>Digital navigators </a:t>
            </a:r>
            <a:r>
              <a:rPr lang="en"/>
              <a:t>are individuals who address the whole digital inclusion process — home connectivity, devices, and digital skills — with community members through repeated interactions.</a:t>
            </a:r>
            <a:endParaRPr/>
          </a:p>
        </p:txBody>
      </p:sp>
      <p:pic>
        <p:nvPicPr>
          <p:cNvPr id="100" name="Google Shape;100;p14"/>
          <p:cNvPicPr preferRelativeResize="0"/>
          <p:nvPr/>
        </p:nvPicPr>
        <p:blipFill rotWithShape="1">
          <a:blip r:embed="rId3">
            <a:alphaModFix/>
          </a:blip>
          <a:srcRect b="0" l="0" r="0" t="0"/>
          <a:stretch/>
        </p:blipFill>
        <p:spPr>
          <a:xfrm>
            <a:off x="5517537" y="746225"/>
            <a:ext cx="3651075" cy="3651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role do navigators play?</a:t>
            </a:r>
            <a:endParaRPr/>
          </a:p>
        </p:txBody>
      </p:sp>
      <p:pic>
        <p:nvPicPr>
          <p:cNvPr id="106" name="Google Shape;106;p15"/>
          <p:cNvPicPr preferRelativeResize="0"/>
          <p:nvPr/>
        </p:nvPicPr>
        <p:blipFill>
          <a:blip r:embed="rId3">
            <a:alphaModFix/>
          </a:blip>
          <a:stretch>
            <a:fillRect/>
          </a:stretch>
        </p:blipFill>
        <p:spPr>
          <a:xfrm>
            <a:off x="4635550" y="586312"/>
            <a:ext cx="4297099" cy="4297126"/>
          </a:xfrm>
          <a:prstGeom prst="rect">
            <a:avLst/>
          </a:prstGeom>
          <a:noFill/>
          <a:ln>
            <a:noFill/>
          </a:ln>
        </p:spPr>
      </p:pic>
      <p:sp>
        <p:nvSpPr>
          <p:cNvPr id="107" name="Google Shape;107;p15"/>
          <p:cNvSpPr/>
          <p:nvPr/>
        </p:nvSpPr>
        <p:spPr>
          <a:xfrm>
            <a:off x="2514900" y="1361400"/>
            <a:ext cx="2057100" cy="696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Epilogue"/>
                <a:ea typeface="Epilogue"/>
                <a:cs typeface="Epilogue"/>
                <a:sym typeface="Epilogue"/>
              </a:rPr>
              <a:t>ISPs / Benefit Programs</a:t>
            </a:r>
            <a:endParaRPr>
              <a:solidFill>
                <a:schemeClr val="lt1"/>
              </a:solidFill>
              <a:latin typeface="Epilogue"/>
              <a:ea typeface="Epilogue"/>
              <a:cs typeface="Epilogue"/>
              <a:sym typeface="Epilogue"/>
            </a:endParaRPr>
          </a:p>
        </p:txBody>
      </p:sp>
      <p:sp>
        <p:nvSpPr>
          <p:cNvPr id="108" name="Google Shape;108;p15"/>
          <p:cNvSpPr/>
          <p:nvPr/>
        </p:nvSpPr>
        <p:spPr>
          <a:xfrm>
            <a:off x="2514900" y="2386863"/>
            <a:ext cx="2057100" cy="696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Epilogue"/>
                <a:ea typeface="Epilogue"/>
                <a:cs typeface="Epilogue"/>
                <a:sym typeface="Epilogue"/>
              </a:rPr>
              <a:t>Device refurbishers</a:t>
            </a:r>
            <a:br>
              <a:rPr lang="en" sz="1200">
                <a:solidFill>
                  <a:schemeClr val="lt1"/>
                </a:solidFill>
                <a:latin typeface="Epilogue"/>
                <a:ea typeface="Epilogue"/>
                <a:cs typeface="Epilogue"/>
                <a:sym typeface="Epilogue"/>
              </a:rPr>
            </a:br>
            <a:r>
              <a:rPr lang="en" sz="1200">
                <a:solidFill>
                  <a:schemeClr val="lt1"/>
                </a:solidFill>
                <a:latin typeface="Epilogue"/>
                <a:ea typeface="Epilogue"/>
                <a:cs typeface="Epilogue"/>
                <a:sym typeface="Epilogue"/>
              </a:rPr>
              <a:t> &amp; distributors</a:t>
            </a:r>
            <a:endParaRPr sz="1200">
              <a:solidFill>
                <a:schemeClr val="lt1"/>
              </a:solidFill>
              <a:latin typeface="Epilogue"/>
              <a:ea typeface="Epilogue"/>
              <a:cs typeface="Epilogue"/>
              <a:sym typeface="Epilogue"/>
            </a:endParaRPr>
          </a:p>
        </p:txBody>
      </p:sp>
      <p:sp>
        <p:nvSpPr>
          <p:cNvPr id="109" name="Google Shape;109;p15"/>
          <p:cNvSpPr/>
          <p:nvPr/>
        </p:nvSpPr>
        <p:spPr>
          <a:xfrm>
            <a:off x="2514900" y="3412350"/>
            <a:ext cx="2057100" cy="696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Epilogue"/>
                <a:ea typeface="Epilogue"/>
                <a:cs typeface="Epilogue"/>
                <a:sym typeface="Epilogue"/>
              </a:rPr>
              <a:t>Tech class instructors</a:t>
            </a:r>
            <a:endParaRPr>
              <a:solidFill>
                <a:schemeClr val="lt1"/>
              </a:solidFill>
              <a:latin typeface="Epilogue"/>
              <a:ea typeface="Epilogue"/>
              <a:cs typeface="Epilogue"/>
              <a:sym typeface="Epilogue"/>
            </a:endParaRPr>
          </a:p>
        </p:txBody>
      </p:sp>
      <p:sp>
        <p:nvSpPr>
          <p:cNvPr id="110" name="Google Shape;110;p15"/>
          <p:cNvSpPr/>
          <p:nvPr/>
        </p:nvSpPr>
        <p:spPr>
          <a:xfrm>
            <a:off x="2252700" y="1479250"/>
            <a:ext cx="290100" cy="2513700"/>
          </a:xfrm>
          <a:prstGeom prst="leftBrace">
            <a:avLst>
              <a:gd fmla="val 50000" name="adj1"/>
              <a:gd fmla="val 50000" name="adj2"/>
            </a:avLst>
          </a:prstGeom>
          <a:no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111" name="Google Shape;111;p15"/>
          <p:cNvCxnSpPr/>
          <p:nvPr/>
        </p:nvCxnSpPr>
        <p:spPr>
          <a:xfrm flipH="1" rot="10800000">
            <a:off x="4224000" y="1698400"/>
            <a:ext cx="271800" cy="7800"/>
          </a:xfrm>
          <a:prstGeom prst="straightConnector1">
            <a:avLst/>
          </a:prstGeom>
          <a:noFill/>
          <a:ln cap="flat" cmpd="sng" w="76200">
            <a:solidFill>
              <a:schemeClr val="accent1"/>
            </a:solidFill>
            <a:prstDash val="solid"/>
            <a:round/>
            <a:headEnd len="med" w="med" type="none"/>
            <a:tailEnd len="med" w="med" type="triangle"/>
          </a:ln>
        </p:spPr>
      </p:cxnSp>
      <p:cxnSp>
        <p:nvCxnSpPr>
          <p:cNvPr id="112" name="Google Shape;112;p15"/>
          <p:cNvCxnSpPr/>
          <p:nvPr/>
        </p:nvCxnSpPr>
        <p:spPr>
          <a:xfrm flipH="1" rot="10800000">
            <a:off x="4300200" y="2730975"/>
            <a:ext cx="271800" cy="7800"/>
          </a:xfrm>
          <a:prstGeom prst="straightConnector1">
            <a:avLst/>
          </a:prstGeom>
          <a:noFill/>
          <a:ln cap="flat" cmpd="sng" w="76200">
            <a:solidFill>
              <a:schemeClr val="accent1"/>
            </a:solidFill>
            <a:prstDash val="solid"/>
            <a:round/>
            <a:headEnd len="med" w="med" type="none"/>
            <a:tailEnd len="med" w="med" type="triangle"/>
          </a:ln>
        </p:spPr>
      </p:cxnSp>
      <p:cxnSp>
        <p:nvCxnSpPr>
          <p:cNvPr id="113" name="Google Shape;113;p15"/>
          <p:cNvCxnSpPr/>
          <p:nvPr/>
        </p:nvCxnSpPr>
        <p:spPr>
          <a:xfrm flipH="1" rot="10800000">
            <a:off x="4224000" y="3763550"/>
            <a:ext cx="271800" cy="7800"/>
          </a:xfrm>
          <a:prstGeom prst="straightConnector1">
            <a:avLst/>
          </a:prstGeom>
          <a:noFill/>
          <a:ln cap="flat" cmpd="sng" w="76200">
            <a:solidFill>
              <a:schemeClr val="accent1"/>
            </a:solidFill>
            <a:prstDash val="solid"/>
            <a:round/>
            <a:headEnd len="med" w="med" type="none"/>
            <a:tailEnd len="med" w="med" type="triangle"/>
          </a:ln>
        </p:spPr>
      </p:cxnSp>
      <p:sp>
        <p:nvSpPr>
          <p:cNvPr id="114" name="Google Shape;114;p15"/>
          <p:cNvSpPr/>
          <p:nvPr/>
        </p:nvSpPr>
        <p:spPr>
          <a:xfrm>
            <a:off x="159300" y="1548675"/>
            <a:ext cx="2057100" cy="696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Epilogue"/>
                <a:ea typeface="Epilogue"/>
                <a:cs typeface="Epilogue"/>
                <a:sym typeface="Epilogue"/>
              </a:rPr>
              <a:t>Digital navigators</a:t>
            </a:r>
            <a:endParaRPr>
              <a:solidFill>
                <a:schemeClr val="lt1"/>
              </a:solidFill>
              <a:latin typeface="Epilogue"/>
              <a:ea typeface="Epilogue"/>
              <a:cs typeface="Epilogue"/>
              <a:sym typeface="Epilogue"/>
            </a:endParaRPr>
          </a:p>
        </p:txBody>
      </p:sp>
      <p:pic>
        <p:nvPicPr>
          <p:cNvPr id="115" name="Google Shape;115;p15"/>
          <p:cNvPicPr preferRelativeResize="0"/>
          <p:nvPr/>
        </p:nvPicPr>
        <p:blipFill rotWithShape="1">
          <a:blip r:embed="rId4">
            <a:alphaModFix/>
          </a:blip>
          <a:srcRect b="0" l="0" r="0" t="0"/>
          <a:stretch/>
        </p:blipFill>
        <p:spPr>
          <a:xfrm>
            <a:off x="-68988" y="1836866"/>
            <a:ext cx="2513700" cy="2513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34A54"/>
      </a:dk1>
      <a:lt1>
        <a:srgbClr val="FFFFFF"/>
      </a:lt1>
      <a:dk2>
        <a:srgbClr val="201C50"/>
      </a:dk2>
      <a:lt2>
        <a:srgbClr val="007D80"/>
      </a:lt2>
      <a:accent1>
        <a:srgbClr val="DDBCEC"/>
      </a:accent1>
      <a:accent2>
        <a:srgbClr val="EB7D4F"/>
      </a:accent2>
      <a:accent3>
        <a:srgbClr val="034A54"/>
      </a:accent3>
      <a:accent4>
        <a:srgbClr val="D1B8D3"/>
      </a:accent4>
      <a:accent5>
        <a:srgbClr val="99CDCE"/>
      </a:accent5>
      <a:accent6>
        <a:srgbClr val="201C50"/>
      </a:accent6>
      <a:hlink>
        <a:srgbClr val="DDBCE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